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5" r:id="rId1"/>
  </p:sldMasterIdLst>
  <p:notesMasterIdLst>
    <p:notesMasterId r:id="rId44"/>
  </p:notesMasterIdLst>
  <p:sldIdLst>
    <p:sldId id="256" r:id="rId2"/>
    <p:sldId id="285" r:id="rId3"/>
    <p:sldId id="316" r:id="rId4"/>
    <p:sldId id="271" r:id="rId5"/>
    <p:sldId id="317" r:id="rId6"/>
    <p:sldId id="273" r:id="rId7"/>
    <p:sldId id="345" r:id="rId8"/>
    <p:sldId id="261" r:id="rId9"/>
    <p:sldId id="260" r:id="rId10"/>
    <p:sldId id="265" r:id="rId11"/>
    <p:sldId id="346" r:id="rId12"/>
    <p:sldId id="266" r:id="rId13"/>
    <p:sldId id="297" r:id="rId14"/>
    <p:sldId id="294" r:id="rId15"/>
    <p:sldId id="315" r:id="rId16"/>
    <p:sldId id="318" r:id="rId17"/>
    <p:sldId id="327" r:id="rId18"/>
    <p:sldId id="321" r:id="rId19"/>
    <p:sldId id="322" r:id="rId20"/>
    <p:sldId id="323" r:id="rId21"/>
    <p:sldId id="319" r:id="rId22"/>
    <p:sldId id="324" r:id="rId23"/>
    <p:sldId id="326" r:id="rId24"/>
    <p:sldId id="328" r:id="rId25"/>
    <p:sldId id="329" r:id="rId26"/>
    <p:sldId id="331" r:id="rId27"/>
    <p:sldId id="332" r:id="rId28"/>
    <p:sldId id="330" r:id="rId29"/>
    <p:sldId id="333" r:id="rId30"/>
    <p:sldId id="335" r:id="rId31"/>
    <p:sldId id="334" r:id="rId32"/>
    <p:sldId id="336" r:id="rId33"/>
    <p:sldId id="337" r:id="rId34"/>
    <p:sldId id="339" r:id="rId35"/>
    <p:sldId id="313" r:id="rId36"/>
    <p:sldId id="341" r:id="rId37"/>
    <p:sldId id="342" r:id="rId38"/>
    <p:sldId id="343" r:id="rId39"/>
    <p:sldId id="310" r:id="rId40"/>
    <p:sldId id="349" r:id="rId41"/>
    <p:sldId id="344" r:id="rId42"/>
    <p:sldId id="293" r:id="rId4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82B0"/>
    <a:srgbClr val="79B98D"/>
    <a:srgbClr val="5FD3C0"/>
    <a:srgbClr val="7AC270"/>
    <a:srgbClr val="7C49A0"/>
    <a:srgbClr val="FF33CC"/>
    <a:srgbClr val="DCA710"/>
    <a:srgbClr val="7584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7538" autoAdjust="0"/>
  </p:normalViewPr>
  <p:slideViewPr>
    <p:cSldViewPr snapToGrid="0">
      <p:cViewPr varScale="1">
        <p:scale>
          <a:sx n="49" d="100"/>
          <a:sy n="49" d="100"/>
        </p:scale>
        <p:origin x="1973" y="58"/>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E3991E-B1DB-4E2F-A581-EC38AA8E1793}" type="datetimeFigureOut">
              <a:rPr lang="fr-FR" smtClean="0"/>
              <a:t>20/08/2024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439FAB-E305-4C0D-B7C7-26F992F29619}" type="slidenum">
              <a:rPr lang="fr-FR" smtClean="0"/>
              <a:t>‹#›</a:t>
            </a:fld>
            <a:endParaRPr lang="fr-FR"/>
          </a:p>
        </p:txBody>
      </p:sp>
    </p:spTree>
    <p:extLst>
      <p:ext uri="{BB962C8B-B14F-4D97-AF65-F5344CB8AC3E}">
        <p14:creationId xmlns:p14="http://schemas.microsoft.com/office/powerpoint/2010/main" val="36374875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Bonjour, aujourd’hui je vais vous présenter les résultat de mon analyse pour le dataset « </a:t>
            </a:r>
            <a:r>
              <a:rPr lang="fr-FR" dirty="0">
                <a:solidFill>
                  <a:srgbClr val="FFFFFF"/>
                </a:solidFill>
              </a:rPr>
              <a:t>arbres abattus pour raison sanitaires et essence de remplacement</a:t>
            </a:r>
            <a:r>
              <a:rPr lang="fr-FR" dirty="0"/>
              <a:t>».</a:t>
            </a:r>
          </a:p>
        </p:txBody>
      </p:sp>
      <p:sp>
        <p:nvSpPr>
          <p:cNvPr id="4" name="Espace réservé du numéro de diapositive 3"/>
          <p:cNvSpPr>
            <a:spLocks noGrp="1"/>
          </p:cNvSpPr>
          <p:nvPr>
            <p:ph type="sldNum" sz="quarter" idx="5"/>
          </p:nvPr>
        </p:nvSpPr>
        <p:spPr/>
        <p:txBody>
          <a:bodyPr/>
          <a:lstStyle/>
          <a:p>
            <a:fld id="{17439FAB-E305-4C0D-B7C7-26F992F29619}" type="slidenum">
              <a:rPr lang="fr-FR" smtClean="0"/>
              <a:t>1</a:t>
            </a:fld>
            <a:endParaRPr lang="fr-FR"/>
          </a:p>
        </p:txBody>
      </p:sp>
    </p:spTree>
    <p:extLst>
      <p:ext uri="{BB962C8B-B14F-4D97-AF65-F5344CB8AC3E}">
        <p14:creationId xmlns:p14="http://schemas.microsoft.com/office/powerpoint/2010/main" val="12196282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17439FAB-E305-4C0D-B7C7-26F992F29619}" type="slidenum">
              <a:rPr lang="fr-FR" smtClean="0"/>
              <a:t>10</a:t>
            </a:fld>
            <a:endParaRPr lang="fr-FR"/>
          </a:p>
        </p:txBody>
      </p:sp>
    </p:spTree>
    <p:extLst>
      <p:ext uri="{BB962C8B-B14F-4D97-AF65-F5344CB8AC3E}">
        <p14:creationId xmlns:p14="http://schemas.microsoft.com/office/powerpoint/2010/main" val="22719636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7439FAB-E305-4C0D-B7C7-26F992F29619}" type="slidenum">
              <a:rPr lang="fr-FR" smtClean="0"/>
              <a:t>11</a:t>
            </a:fld>
            <a:endParaRPr lang="fr-FR"/>
          </a:p>
        </p:txBody>
      </p:sp>
    </p:spTree>
    <p:extLst>
      <p:ext uri="{BB962C8B-B14F-4D97-AF65-F5344CB8AC3E}">
        <p14:creationId xmlns:p14="http://schemas.microsoft.com/office/powerpoint/2010/main" val="1971804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7439FAB-E305-4C0D-B7C7-26F992F29619}" type="slidenum">
              <a:rPr lang="fr-FR" smtClean="0"/>
              <a:t>12</a:t>
            </a:fld>
            <a:endParaRPr lang="fr-FR"/>
          </a:p>
        </p:txBody>
      </p:sp>
    </p:spTree>
    <p:extLst>
      <p:ext uri="{BB962C8B-B14F-4D97-AF65-F5344CB8AC3E}">
        <p14:creationId xmlns:p14="http://schemas.microsoft.com/office/powerpoint/2010/main" val="4236060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7439FAB-E305-4C0D-B7C7-26F992F29619}" type="slidenum">
              <a:rPr lang="fr-FR" smtClean="0"/>
              <a:t>13</a:t>
            </a:fld>
            <a:endParaRPr lang="fr-FR"/>
          </a:p>
        </p:txBody>
      </p:sp>
    </p:spTree>
    <p:extLst>
      <p:ext uri="{BB962C8B-B14F-4D97-AF65-F5344CB8AC3E}">
        <p14:creationId xmlns:p14="http://schemas.microsoft.com/office/powerpoint/2010/main" val="80690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7439FAB-E305-4C0D-B7C7-26F992F29619}" type="slidenum">
              <a:rPr lang="fr-FR" smtClean="0"/>
              <a:t>14</a:t>
            </a:fld>
            <a:endParaRPr lang="fr-FR"/>
          </a:p>
        </p:txBody>
      </p:sp>
    </p:spTree>
    <p:extLst>
      <p:ext uri="{BB962C8B-B14F-4D97-AF65-F5344CB8AC3E}">
        <p14:creationId xmlns:p14="http://schemas.microsoft.com/office/powerpoint/2010/main" val="34698375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Passons maintenant à l’analyse statistiques, pour ça je me suis basé principalement sur des information, nombre d'espèce, d’emplacement des arbres, nombre d’espèce d’abatage ou de replantation </a:t>
            </a:r>
            <a:r>
              <a:rPr lang="fr-FR" dirty="0" err="1"/>
              <a:t>etc</a:t>
            </a:r>
            <a:r>
              <a:rPr lang="fr-FR" dirty="0"/>
              <a:t> qui sont des information importante pour la gestion de replantations  des arbres. </a:t>
            </a:r>
          </a:p>
          <a:p>
            <a:r>
              <a:rPr lang="fr-FR" dirty="0"/>
              <a:t>Cette analyse est en 3 partie :</a:t>
            </a:r>
          </a:p>
          <a:p>
            <a:pPr marL="171450" indent="-171450">
              <a:buFontTx/>
              <a:buChar char="-"/>
            </a:pPr>
            <a:r>
              <a:rPr lang="fr-FR" dirty="0"/>
              <a:t>Une partie Analyse univariée, </a:t>
            </a:r>
          </a:p>
          <a:p>
            <a:pPr marL="171450" indent="-171450">
              <a:buFontTx/>
              <a:buChar char="-"/>
            </a:pPr>
            <a:r>
              <a:rPr lang="fr-FR" dirty="0"/>
              <a:t>des analyse multivariée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puis analyse géospatiale</a:t>
            </a:r>
          </a:p>
        </p:txBody>
      </p:sp>
      <p:sp>
        <p:nvSpPr>
          <p:cNvPr id="4" name="Espace réservé du numéro de diapositive 3"/>
          <p:cNvSpPr>
            <a:spLocks noGrp="1"/>
          </p:cNvSpPr>
          <p:nvPr>
            <p:ph type="sldNum" sz="quarter" idx="5"/>
          </p:nvPr>
        </p:nvSpPr>
        <p:spPr/>
        <p:txBody>
          <a:bodyPr/>
          <a:lstStyle/>
          <a:p>
            <a:fld id="{17439FAB-E305-4C0D-B7C7-26F992F29619}" type="slidenum">
              <a:rPr lang="fr-FR" smtClean="0"/>
              <a:t>15</a:t>
            </a:fld>
            <a:endParaRPr lang="fr-FR"/>
          </a:p>
        </p:txBody>
      </p:sp>
    </p:spTree>
    <p:extLst>
      <p:ext uri="{BB962C8B-B14F-4D97-AF65-F5344CB8AC3E}">
        <p14:creationId xmlns:p14="http://schemas.microsoft.com/office/powerpoint/2010/main" val="15252696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439FAB-E305-4C0D-B7C7-26F992F29619}" type="slidenum">
              <a:rPr lang="fr-FR" smtClean="0"/>
              <a:t>32</a:t>
            </a:fld>
            <a:endParaRPr lang="fr-FR"/>
          </a:p>
        </p:txBody>
      </p:sp>
    </p:spTree>
    <p:extLst>
      <p:ext uri="{BB962C8B-B14F-4D97-AF65-F5344CB8AC3E}">
        <p14:creationId xmlns:p14="http://schemas.microsoft.com/office/powerpoint/2010/main" val="3840358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7439FAB-E305-4C0D-B7C7-26F992F29619}" type="slidenum">
              <a:rPr lang="fr-FR" smtClean="0"/>
              <a:t>35</a:t>
            </a:fld>
            <a:endParaRPr lang="fr-FR"/>
          </a:p>
        </p:txBody>
      </p:sp>
    </p:spTree>
    <p:extLst>
      <p:ext uri="{BB962C8B-B14F-4D97-AF65-F5344CB8AC3E}">
        <p14:creationId xmlns:p14="http://schemas.microsoft.com/office/powerpoint/2010/main" val="38568590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7439FAB-E305-4C0D-B7C7-26F992F29619}" type="slidenum">
              <a:rPr lang="fr-FR" smtClean="0"/>
              <a:t>36</a:t>
            </a:fld>
            <a:endParaRPr lang="fr-FR"/>
          </a:p>
        </p:txBody>
      </p:sp>
    </p:spTree>
    <p:extLst>
      <p:ext uri="{BB962C8B-B14F-4D97-AF65-F5344CB8AC3E}">
        <p14:creationId xmlns:p14="http://schemas.microsoft.com/office/powerpoint/2010/main" val="17997418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7439FAB-E305-4C0D-B7C7-26F992F29619}" type="slidenum">
              <a:rPr lang="fr-FR" smtClean="0"/>
              <a:t>39</a:t>
            </a:fld>
            <a:endParaRPr lang="fr-FR"/>
          </a:p>
        </p:txBody>
      </p:sp>
    </p:spTree>
    <p:extLst>
      <p:ext uri="{BB962C8B-B14F-4D97-AF65-F5344CB8AC3E}">
        <p14:creationId xmlns:p14="http://schemas.microsoft.com/office/powerpoint/2010/main" val="2614050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ça, je vais d’abord vous resituer le contexte de ce challenge, </a:t>
            </a:r>
          </a:p>
          <a:p>
            <a:r>
              <a:rPr lang="fr-FR" dirty="0"/>
              <a:t>puis faire une présentation générale du jeu de données Afin de mieux comprendre le jeu de données</a:t>
            </a:r>
          </a:p>
          <a:p>
            <a:r>
              <a:rPr lang="fr-FR" dirty="0"/>
              <a:t>Ensuite une analyse plus </a:t>
            </a:r>
            <a:r>
              <a:rPr lang="fr-FR" dirty="0" err="1"/>
              <a:t>apprfondie</a:t>
            </a:r>
            <a:r>
              <a:rPr lang="fr-FR" dirty="0"/>
              <a:t> des données statistiques</a:t>
            </a:r>
          </a:p>
          <a:p>
            <a:r>
              <a:rPr lang="fr-FR" dirty="0"/>
              <a:t>Et enfin je ferais une synthèse de cette analyse</a:t>
            </a:r>
          </a:p>
        </p:txBody>
      </p:sp>
      <p:sp>
        <p:nvSpPr>
          <p:cNvPr id="4" name="Espace réservé du numéro de diapositive 3"/>
          <p:cNvSpPr>
            <a:spLocks noGrp="1"/>
          </p:cNvSpPr>
          <p:nvPr>
            <p:ph type="sldNum" sz="quarter" idx="5"/>
          </p:nvPr>
        </p:nvSpPr>
        <p:spPr/>
        <p:txBody>
          <a:bodyPr/>
          <a:lstStyle/>
          <a:p>
            <a:fld id="{17439FAB-E305-4C0D-B7C7-26F992F29619}" type="slidenum">
              <a:rPr lang="fr-FR" smtClean="0"/>
              <a:t>2</a:t>
            </a:fld>
            <a:endParaRPr lang="fr-FR"/>
          </a:p>
        </p:txBody>
      </p:sp>
    </p:spTree>
    <p:extLst>
      <p:ext uri="{BB962C8B-B14F-4D97-AF65-F5344CB8AC3E}">
        <p14:creationId xmlns:p14="http://schemas.microsoft.com/office/powerpoint/2010/main" val="1498628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7439FAB-E305-4C0D-B7C7-26F992F29619}" type="slidenum">
              <a:rPr lang="fr-FR" smtClean="0"/>
              <a:t>40</a:t>
            </a:fld>
            <a:endParaRPr lang="fr-FR"/>
          </a:p>
        </p:txBody>
      </p:sp>
    </p:spTree>
    <p:extLst>
      <p:ext uri="{BB962C8B-B14F-4D97-AF65-F5344CB8AC3E}">
        <p14:creationId xmlns:p14="http://schemas.microsoft.com/office/powerpoint/2010/main" val="6401939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7439FAB-E305-4C0D-B7C7-26F992F29619}" type="slidenum">
              <a:rPr lang="fr-FR" smtClean="0"/>
              <a:t>41</a:t>
            </a:fld>
            <a:endParaRPr lang="fr-FR"/>
          </a:p>
        </p:txBody>
      </p:sp>
    </p:spTree>
    <p:extLst>
      <p:ext uri="{BB962C8B-B14F-4D97-AF65-F5344CB8AC3E}">
        <p14:creationId xmlns:p14="http://schemas.microsoft.com/office/powerpoint/2010/main" val="11067025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7439FAB-E305-4C0D-B7C7-26F992F29619}" type="slidenum">
              <a:rPr lang="fr-FR" smtClean="0"/>
              <a:t>42</a:t>
            </a:fld>
            <a:endParaRPr lang="fr-FR"/>
          </a:p>
        </p:txBody>
      </p:sp>
    </p:spTree>
    <p:extLst>
      <p:ext uri="{BB962C8B-B14F-4D97-AF65-F5344CB8AC3E}">
        <p14:creationId xmlns:p14="http://schemas.microsoft.com/office/powerpoint/2010/main" val="230269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7439FAB-E305-4C0D-B7C7-26F992F29619}" type="slidenum">
              <a:rPr lang="fr-FR" smtClean="0"/>
              <a:t>3</a:t>
            </a:fld>
            <a:endParaRPr lang="fr-FR"/>
          </a:p>
        </p:txBody>
      </p:sp>
    </p:spTree>
    <p:extLst>
      <p:ext uri="{BB962C8B-B14F-4D97-AF65-F5344CB8AC3E}">
        <p14:creationId xmlns:p14="http://schemas.microsoft.com/office/powerpoint/2010/main" val="775550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Maintenant que l’environnement de travail n’est plus un problème passons à la présentation générale du jeu de données, dans cette partie nous allons faire une analyse partiel afin de mieux comprendre le jeu de données que nous allons analyser plus en profondeur par la suite.</a:t>
            </a:r>
          </a:p>
        </p:txBody>
      </p:sp>
      <p:sp>
        <p:nvSpPr>
          <p:cNvPr id="4" name="Espace réservé du numéro de diapositive 3"/>
          <p:cNvSpPr>
            <a:spLocks noGrp="1"/>
          </p:cNvSpPr>
          <p:nvPr>
            <p:ph type="sldNum" sz="quarter" idx="5"/>
          </p:nvPr>
        </p:nvSpPr>
        <p:spPr/>
        <p:txBody>
          <a:bodyPr/>
          <a:lstStyle/>
          <a:p>
            <a:fld id="{17439FAB-E305-4C0D-B7C7-26F992F29619}" type="slidenum">
              <a:rPr lang="fr-FR" smtClean="0"/>
              <a:t>4</a:t>
            </a:fld>
            <a:endParaRPr lang="fr-FR"/>
          </a:p>
        </p:txBody>
      </p:sp>
    </p:spTree>
    <p:extLst>
      <p:ext uri="{BB962C8B-B14F-4D97-AF65-F5344CB8AC3E}">
        <p14:creationId xmlns:p14="http://schemas.microsoft.com/office/powerpoint/2010/main" val="1606694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7439FAB-E305-4C0D-B7C7-26F992F29619}" type="slidenum">
              <a:rPr lang="fr-FR" smtClean="0"/>
              <a:t>5</a:t>
            </a:fld>
            <a:endParaRPr lang="fr-FR"/>
          </a:p>
        </p:txBody>
      </p:sp>
    </p:spTree>
    <p:extLst>
      <p:ext uri="{BB962C8B-B14F-4D97-AF65-F5344CB8AC3E}">
        <p14:creationId xmlns:p14="http://schemas.microsoft.com/office/powerpoint/2010/main" val="3991850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p>
        </p:txBody>
      </p:sp>
      <p:sp>
        <p:nvSpPr>
          <p:cNvPr id="4" name="Espace réservé du numéro de diapositive 3"/>
          <p:cNvSpPr>
            <a:spLocks noGrp="1"/>
          </p:cNvSpPr>
          <p:nvPr>
            <p:ph type="sldNum" sz="quarter" idx="5"/>
          </p:nvPr>
        </p:nvSpPr>
        <p:spPr/>
        <p:txBody>
          <a:bodyPr/>
          <a:lstStyle/>
          <a:p>
            <a:fld id="{17439FAB-E305-4C0D-B7C7-26F992F29619}" type="slidenum">
              <a:rPr lang="fr-FR" smtClean="0"/>
              <a:t>6</a:t>
            </a:fld>
            <a:endParaRPr lang="fr-FR"/>
          </a:p>
        </p:txBody>
      </p:sp>
    </p:spTree>
    <p:extLst>
      <p:ext uri="{BB962C8B-B14F-4D97-AF65-F5344CB8AC3E}">
        <p14:creationId xmlns:p14="http://schemas.microsoft.com/office/powerpoint/2010/main" val="130537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p>
        </p:txBody>
      </p:sp>
      <p:sp>
        <p:nvSpPr>
          <p:cNvPr id="4" name="Espace réservé du numéro de diapositive 3"/>
          <p:cNvSpPr>
            <a:spLocks noGrp="1"/>
          </p:cNvSpPr>
          <p:nvPr>
            <p:ph type="sldNum" sz="quarter" idx="5"/>
          </p:nvPr>
        </p:nvSpPr>
        <p:spPr/>
        <p:txBody>
          <a:bodyPr/>
          <a:lstStyle/>
          <a:p>
            <a:fld id="{17439FAB-E305-4C0D-B7C7-26F992F29619}" type="slidenum">
              <a:rPr lang="fr-FR" smtClean="0"/>
              <a:t>7</a:t>
            </a:fld>
            <a:endParaRPr lang="fr-FR"/>
          </a:p>
        </p:txBody>
      </p:sp>
    </p:spTree>
    <p:extLst>
      <p:ext uri="{BB962C8B-B14F-4D97-AF65-F5344CB8AC3E}">
        <p14:creationId xmlns:p14="http://schemas.microsoft.com/office/powerpoint/2010/main" val="2104974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7439FAB-E305-4C0D-B7C7-26F992F29619}" type="slidenum">
              <a:rPr lang="fr-FR" smtClean="0"/>
              <a:t>8</a:t>
            </a:fld>
            <a:endParaRPr lang="fr-FR"/>
          </a:p>
        </p:txBody>
      </p:sp>
    </p:spTree>
    <p:extLst>
      <p:ext uri="{BB962C8B-B14F-4D97-AF65-F5344CB8AC3E}">
        <p14:creationId xmlns:p14="http://schemas.microsoft.com/office/powerpoint/2010/main" val="6048039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7439FAB-E305-4C0D-B7C7-26F992F29619}" type="slidenum">
              <a:rPr lang="fr-FR" smtClean="0"/>
              <a:t>9</a:t>
            </a:fld>
            <a:endParaRPr lang="fr-FR"/>
          </a:p>
        </p:txBody>
      </p:sp>
    </p:spTree>
    <p:extLst>
      <p:ext uri="{BB962C8B-B14F-4D97-AF65-F5344CB8AC3E}">
        <p14:creationId xmlns:p14="http://schemas.microsoft.com/office/powerpoint/2010/main" val="3986866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8/20/2024</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4289349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8/20/2024</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175468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8/20/2024</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03851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8/20/2024</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08604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8/20/2024</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25097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8/20/2024</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20206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8/20/2024</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67365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8/20/2024</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47944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8/20/2024</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89385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8/20/2024</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62917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8/20/2024</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462821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8/20/2024</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3455002422"/>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64" r:id="rId8"/>
    <p:sldLayoutId id="2147483765" r:id="rId9"/>
    <p:sldLayoutId id="2147483766" r:id="rId10"/>
    <p:sldLayoutId id="2147483774"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hyperlink" Target="https://shorturl.at/icg2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jpg"/><Relationship Id="rId7" Type="http://schemas.openxmlformats.org/officeDocument/2006/relationships/image" Target="../media/image47.jp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6.jpg"/><Relationship Id="rId5" Type="http://schemas.openxmlformats.org/officeDocument/2006/relationships/image" Target="../media/image45.jpg"/><Relationship Id="rId4" Type="http://schemas.openxmlformats.org/officeDocument/2006/relationships/image" Target="../media/image44.jp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9" name="Rectangle 28">
            <a:extLst>
              <a:ext uri="{FF2B5EF4-FFF2-40B4-BE49-F238E27FC236}">
                <a16:creationId xmlns:a16="http://schemas.microsoft.com/office/drawing/2014/main" id="{392BFCFE-FD78-4EDF-BEFE-CC444DC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1" name="Group 30">
            <a:extLst>
              <a:ext uri="{FF2B5EF4-FFF2-40B4-BE49-F238E27FC236}">
                <a16:creationId xmlns:a16="http://schemas.microsoft.com/office/drawing/2014/main" id="{CBAB4265-79FB-414E-A5E5-7E39755069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1" y="-2"/>
            <a:ext cx="2696853" cy="4598233"/>
            <a:chOff x="8059620" y="41922"/>
            <a:chExt cx="3997615" cy="6816077"/>
          </a:xfrm>
        </p:grpSpPr>
        <p:pic>
          <p:nvPicPr>
            <p:cNvPr id="32" name="Picture 31">
              <a:extLst>
                <a:ext uri="{FF2B5EF4-FFF2-40B4-BE49-F238E27FC236}">
                  <a16:creationId xmlns:a16="http://schemas.microsoft.com/office/drawing/2014/main" id="{2BEC49AF-BD24-4CF3-B3E7-B4E5C24BC0A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33" name="Picture 32">
              <a:extLst>
                <a:ext uri="{FF2B5EF4-FFF2-40B4-BE49-F238E27FC236}">
                  <a16:creationId xmlns:a16="http://schemas.microsoft.com/office/drawing/2014/main" id="{371E67C7-5F4E-4F22-A3A9-D94B12126BA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35" name="Rectangle 34">
            <a:extLst>
              <a:ext uri="{FF2B5EF4-FFF2-40B4-BE49-F238E27FC236}">
                <a16:creationId xmlns:a16="http://schemas.microsoft.com/office/drawing/2014/main" id="{8E6613BA-415A-4A35-90E0-E031E5096F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9030" y="0"/>
            <a:ext cx="620296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re 1">
            <a:extLst>
              <a:ext uri="{FF2B5EF4-FFF2-40B4-BE49-F238E27FC236}">
                <a16:creationId xmlns:a16="http://schemas.microsoft.com/office/drawing/2014/main" id="{0BA330F8-BFA5-4A5E-848E-96FE5F3E8F5B}"/>
              </a:ext>
            </a:extLst>
          </p:cNvPr>
          <p:cNvSpPr>
            <a:spLocks noGrp="1"/>
          </p:cNvSpPr>
          <p:nvPr>
            <p:ph type="ctrTitle"/>
          </p:nvPr>
        </p:nvSpPr>
        <p:spPr>
          <a:xfrm>
            <a:off x="6566352" y="1063491"/>
            <a:ext cx="4919472" cy="2362882"/>
          </a:xfrm>
        </p:spPr>
        <p:txBody>
          <a:bodyPr anchor="b">
            <a:normAutofit fontScale="90000"/>
          </a:bodyPr>
          <a:lstStyle/>
          <a:p>
            <a:pPr algn="l"/>
            <a:r>
              <a:rPr lang="fr-FR" dirty="0">
                <a:solidFill>
                  <a:srgbClr val="FFFFFF"/>
                </a:solidFill>
              </a:rPr>
              <a:t>arbres abattus pour raison sanitaires et essence de remplacement</a:t>
            </a:r>
          </a:p>
        </p:txBody>
      </p:sp>
      <p:pic>
        <p:nvPicPr>
          <p:cNvPr id="5" name="Image 4">
            <a:extLst>
              <a:ext uri="{FF2B5EF4-FFF2-40B4-BE49-F238E27FC236}">
                <a16:creationId xmlns:a16="http://schemas.microsoft.com/office/drawing/2014/main" id="{6C6BC145-55BA-4ADF-BF3D-BF3C26FD09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176" y="1317296"/>
            <a:ext cx="4817466" cy="1083930"/>
          </a:xfrm>
          <a:prstGeom prst="rect">
            <a:avLst/>
          </a:prstGeom>
        </p:spPr>
      </p:pic>
      <p:sp>
        <p:nvSpPr>
          <p:cNvPr id="3" name="TextBox 2">
            <a:extLst>
              <a:ext uri="{FF2B5EF4-FFF2-40B4-BE49-F238E27FC236}">
                <a16:creationId xmlns:a16="http://schemas.microsoft.com/office/drawing/2014/main" id="{6A9A1B07-533D-4690-A62E-63B2E3B71D3C}"/>
              </a:ext>
            </a:extLst>
          </p:cNvPr>
          <p:cNvSpPr txBox="1"/>
          <p:nvPr/>
        </p:nvSpPr>
        <p:spPr>
          <a:xfrm>
            <a:off x="92010" y="6457286"/>
            <a:ext cx="3022899" cy="369332"/>
          </a:xfrm>
          <a:prstGeom prst="rect">
            <a:avLst/>
          </a:prstGeom>
          <a:noFill/>
        </p:spPr>
        <p:txBody>
          <a:bodyPr wrap="square" rtlCol="0">
            <a:spAutoFit/>
          </a:bodyPr>
          <a:lstStyle/>
          <a:p>
            <a:r>
              <a:rPr lang="fr-FR" dirty="0"/>
              <a:t>Moussaoui Khouloud</a:t>
            </a:r>
            <a:endParaRPr lang="en-US" dirty="0"/>
          </a:p>
        </p:txBody>
      </p:sp>
    </p:spTree>
    <p:extLst>
      <p:ext uri="{BB962C8B-B14F-4D97-AF65-F5344CB8AC3E}">
        <p14:creationId xmlns:p14="http://schemas.microsoft.com/office/powerpoint/2010/main" val="1651618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4" name="Rectangle 13">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8F5EFE88-F6A7-4B53-AF99-227DFC56A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3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BF9AF5CF-AE21-453A-8D3F-6D9FC64A1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8395" y="0"/>
            <a:ext cx="618138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0" name="Group 19">
            <a:extLst>
              <a:ext uri="{FF2B5EF4-FFF2-40B4-BE49-F238E27FC236}">
                <a16:creationId xmlns:a16="http://schemas.microsoft.com/office/drawing/2014/main" id="{BE79AECD-175A-4F8E-98CE-F42417E11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6955029" y="1"/>
            <a:ext cx="5236971" cy="6858000"/>
            <a:chOff x="20829" y="1"/>
            <a:chExt cx="5236971" cy="6857999"/>
          </a:xfrm>
        </p:grpSpPr>
        <p:pic>
          <p:nvPicPr>
            <p:cNvPr id="21" name="Picture 20">
              <a:extLst>
                <a:ext uri="{FF2B5EF4-FFF2-40B4-BE49-F238E27FC236}">
                  <a16:creationId xmlns:a16="http://schemas.microsoft.com/office/drawing/2014/main" id="{84486F97-4C7D-4D9F-9D44-D94D553A4B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22" name="Picture 21">
              <a:extLst>
                <a:ext uri="{FF2B5EF4-FFF2-40B4-BE49-F238E27FC236}">
                  <a16:creationId xmlns:a16="http://schemas.microsoft.com/office/drawing/2014/main" id="{34DFF9E9-1483-4F2A-AC73-917348B9AA4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15" name="Rectangle 14">
            <a:extLst>
              <a:ext uri="{FF2B5EF4-FFF2-40B4-BE49-F238E27FC236}">
                <a16:creationId xmlns:a16="http://schemas.microsoft.com/office/drawing/2014/main" id="{54664303-5BDE-4561-A919-2903FA145EB2}"/>
              </a:ext>
            </a:extLst>
          </p:cNvPr>
          <p:cNvSpPr/>
          <p:nvPr/>
        </p:nvSpPr>
        <p:spPr>
          <a:xfrm>
            <a:off x="-58395" y="0"/>
            <a:ext cx="6205220" cy="6858000"/>
          </a:xfrm>
          <a:prstGeom prst="rect">
            <a:avLst/>
          </a:prstGeom>
          <a:solidFill>
            <a:srgbClr val="DCA71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924B1198-540E-4064-87EF-FB81A6C08E81}"/>
              </a:ext>
            </a:extLst>
          </p:cNvPr>
          <p:cNvSpPr>
            <a:spLocks noGrp="1"/>
          </p:cNvSpPr>
          <p:nvPr>
            <p:ph type="title"/>
          </p:nvPr>
        </p:nvSpPr>
        <p:spPr>
          <a:xfrm>
            <a:off x="162339" y="176418"/>
            <a:ext cx="5071856" cy="1117475"/>
          </a:xfrm>
        </p:spPr>
        <p:txBody>
          <a:bodyPr vert="horz" lIns="91440" tIns="45720" rIns="91440" bIns="45720" rtlCol="0" anchor="b">
            <a:normAutofit fontScale="90000"/>
          </a:bodyPr>
          <a:lstStyle/>
          <a:p>
            <a:r>
              <a:rPr lang="en-US" sz="3600" dirty="0">
                <a:solidFill>
                  <a:srgbClr val="FFFFFF"/>
                </a:solidFill>
              </a:rPr>
              <a:t>2.2. Analyse des données manquantes</a:t>
            </a:r>
          </a:p>
        </p:txBody>
      </p:sp>
      <p:grpSp>
        <p:nvGrpSpPr>
          <p:cNvPr id="3" name="Group 2">
            <a:extLst>
              <a:ext uri="{FF2B5EF4-FFF2-40B4-BE49-F238E27FC236}">
                <a16:creationId xmlns:a16="http://schemas.microsoft.com/office/drawing/2014/main" id="{CC12E558-DF81-4ABF-8EA2-3D12677143BD}"/>
              </a:ext>
            </a:extLst>
          </p:cNvPr>
          <p:cNvGrpSpPr/>
          <p:nvPr/>
        </p:nvGrpSpPr>
        <p:grpSpPr>
          <a:xfrm>
            <a:off x="5372704" y="408214"/>
            <a:ext cx="6581775" cy="6286500"/>
            <a:chOff x="5066248" y="395081"/>
            <a:chExt cx="6581775" cy="6286500"/>
          </a:xfrm>
        </p:grpSpPr>
        <p:pic>
          <p:nvPicPr>
            <p:cNvPr id="1026" name="Picture 2">
              <a:extLst>
                <a:ext uri="{FF2B5EF4-FFF2-40B4-BE49-F238E27FC236}">
                  <a16:creationId xmlns:a16="http://schemas.microsoft.com/office/drawing/2014/main" id="{FDD54E0C-1E17-4777-8770-01349DEFE8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6248" y="395081"/>
              <a:ext cx="6581775" cy="62865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B705BE9-51EE-4011-A51D-9420D1F0D06F}"/>
                </a:ext>
              </a:extLst>
            </p:cNvPr>
            <p:cNvSpPr/>
            <p:nvPr/>
          </p:nvSpPr>
          <p:spPr>
            <a:xfrm>
              <a:off x="6520070" y="616226"/>
              <a:ext cx="636104" cy="362778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FE05A7-A8B1-4CF8-A34E-22E401EE4E9B}"/>
                </a:ext>
              </a:extLst>
            </p:cNvPr>
            <p:cNvSpPr/>
            <p:nvPr/>
          </p:nvSpPr>
          <p:spPr>
            <a:xfrm>
              <a:off x="8442049" y="616225"/>
              <a:ext cx="318052" cy="362778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BA11EF19-6806-4986-8AA2-0F60E9002A65}"/>
              </a:ext>
            </a:extLst>
          </p:cNvPr>
          <p:cNvSpPr txBox="1"/>
          <p:nvPr/>
        </p:nvSpPr>
        <p:spPr>
          <a:xfrm>
            <a:off x="162339" y="1962150"/>
            <a:ext cx="5071856" cy="4247317"/>
          </a:xfrm>
          <a:prstGeom prst="rect">
            <a:avLst/>
          </a:prstGeom>
          <a:noFill/>
        </p:spPr>
        <p:txBody>
          <a:bodyPr wrap="square" rtlCol="0">
            <a:spAutoFit/>
          </a:bodyPr>
          <a:lstStyle/>
          <a:p>
            <a:r>
              <a:rPr lang="fr-FR" dirty="0">
                <a:solidFill>
                  <a:schemeClr val="bg1"/>
                </a:solidFill>
              </a:rPr>
              <a:t>Reprenons pour commencer les valeur manquante pour mieux visualiser le status du jeu de données.</a:t>
            </a:r>
          </a:p>
          <a:p>
            <a:r>
              <a:rPr lang="fr-FR" dirty="0">
                <a:solidFill>
                  <a:schemeClr val="bg1"/>
                </a:solidFill>
              </a:rPr>
              <a:t>Ce graphique en carte de chaleur, comprend toutes les information des jeu de données manquant avec en blanc (valeur 1) les données vide et noir (valeur 0) les donnée non vide.</a:t>
            </a:r>
          </a:p>
          <a:p>
            <a:endParaRPr lang="fr-FR" dirty="0">
              <a:solidFill>
                <a:schemeClr val="bg1"/>
              </a:solidFill>
            </a:endParaRPr>
          </a:p>
          <a:p>
            <a:r>
              <a:rPr lang="fr-FR" dirty="0"/>
              <a:t>On voir encore est toujours que la colonne numéro et totalement vide, pour le reste des valeur il n’y as pas de pattern particulier qui semble indiquer un dysfonctionnement ou quelque chose de ce genre.</a:t>
            </a:r>
          </a:p>
          <a:p>
            <a:endParaRPr lang="fr-FR"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8959506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4" name="Rectangle 13">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8F5EFE88-F6A7-4B53-AF99-227DFC56A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3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BF9AF5CF-AE21-453A-8D3F-6D9FC64A1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8395" y="0"/>
            <a:ext cx="618138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0" name="Group 19">
            <a:extLst>
              <a:ext uri="{FF2B5EF4-FFF2-40B4-BE49-F238E27FC236}">
                <a16:creationId xmlns:a16="http://schemas.microsoft.com/office/drawing/2014/main" id="{BE79AECD-175A-4F8E-98CE-F42417E11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6955029" y="1"/>
            <a:ext cx="5236971" cy="6858000"/>
            <a:chOff x="20829" y="1"/>
            <a:chExt cx="5236971" cy="6857999"/>
          </a:xfrm>
        </p:grpSpPr>
        <p:pic>
          <p:nvPicPr>
            <p:cNvPr id="21" name="Picture 20">
              <a:extLst>
                <a:ext uri="{FF2B5EF4-FFF2-40B4-BE49-F238E27FC236}">
                  <a16:creationId xmlns:a16="http://schemas.microsoft.com/office/drawing/2014/main" id="{84486F97-4C7D-4D9F-9D44-D94D553A4B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22" name="Picture 21">
              <a:extLst>
                <a:ext uri="{FF2B5EF4-FFF2-40B4-BE49-F238E27FC236}">
                  <a16:creationId xmlns:a16="http://schemas.microsoft.com/office/drawing/2014/main" id="{34DFF9E9-1483-4F2A-AC73-917348B9AA4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15" name="Rectangle 14">
            <a:extLst>
              <a:ext uri="{FF2B5EF4-FFF2-40B4-BE49-F238E27FC236}">
                <a16:creationId xmlns:a16="http://schemas.microsoft.com/office/drawing/2014/main" id="{54664303-5BDE-4561-A919-2903FA145EB2}"/>
              </a:ext>
            </a:extLst>
          </p:cNvPr>
          <p:cNvSpPr/>
          <p:nvPr/>
        </p:nvSpPr>
        <p:spPr>
          <a:xfrm>
            <a:off x="-58395" y="0"/>
            <a:ext cx="6205220" cy="6858000"/>
          </a:xfrm>
          <a:prstGeom prst="rect">
            <a:avLst/>
          </a:prstGeom>
          <a:solidFill>
            <a:srgbClr val="DCA71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924B1198-540E-4064-87EF-FB81A6C08E81}"/>
              </a:ext>
            </a:extLst>
          </p:cNvPr>
          <p:cNvSpPr>
            <a:spLocks noGrp="1"/>
          </p:cNvSpPr>
          <p:nvPr>
            <p:ph type="title"/>
          </p:nvPr>
        </p:nvSpPr>
        <p:spPr>
          <a:xfrm>
            <a:off x="162339" y="176418"/>
            <a:ext cx="5071856" cy="1117475"/>
          </a:xfrm>
        </p:spPr>
        <p:txBody>
          <a:bodyPr vert="horz" lIns="91440" tIns="45720" rIns="91440" bIns="45720" rtlCol="0" anchor="b">
            <a:normAutofit fontScale="90000"/>
          </a:bodyPr>
          <a:lstStyle/>
          <a:p>
            <a:r>
              <a:rPr lang="en-US" sz="3600" dirty="0">
                <a:solidFill>
                  <a:srgbClr val="FFFFFF"/>
                </a:solidFill>
              </a:rPr>
              <a:t>2.2. Analyse des données manquantes</a:t>
            </a:r>
          </a:p>
        </p:txBody>
      </p:sp>
      <p:grpSp>
        <p:nvGrpSpPr>
          <p:cNvPr id="19" name="Group 18">
            <a:extLst>
              <a:ext uri="{FF2B5EF4-FFF2-40B4-BE49-F238E27FC236}">
                <a16:creationId xmlns:a16="http://schemas.microsoft.com/office/drawing/2014/main" id="{64F592F7-2F5F-4DD4-8FE6-3AC4DDF5E887}"/>
              </a:ext>
            </a:extLst>
          </p:cNvPr>
          <p:cNvGrpSpPr/>
          <p:nvPr/>
        </p:nvGrpSpPr>
        <p:grpSpPr>
          <a:xfrm>
            <a:off x="278371" y="1625665"/>
            <a:ext cx="4082232" cy="3133725"/>
            <a:chOff x="437440" y="1952465"/>
            <a:chExt cx="4082232" cy="3133725"/>
          </a:xfrm>
        </p:grpSpPr>
        <p:pic>
          <p:nvPicPr>
            <p:cNvPr id="23" name="Picture 22">
              <a:extLst>
                <a:ext uri="{FF2B5EF4-FFF2-40B4-BE49-F238E27FC236}">
                  <a16:creationId xmlns:a16="http://schemas.microsoft.com/office/drawing/2014/main" id="{CAF11354-C08E-492A-BB99-793DC28B5C41}"/>
                </a:ext>
              </a:extLst>
            </p:cNvPr>
            <p:cNvPicPr>
              <a:picLocks noChangeAspect="1"/>
            </p:cNvPicPr>
            <p:nvPr/>
          </p:nvPicPr>
          <p:blipFill>
            <a:blip r:embed="rId5"/>
            <a:stretch>
              <a:fillRect/>
            </a:stretch>
          </p:blipFill>
          <p:spPr>
            <a:xfrm>
              <a:off x="452497" y="1952465"/>
              <a:ext cx="4067175" cy="3133725"/>
            </a:xfrm>
            <a:prstGeom prst="rect">
              <a:avLst/>
            </a:prstGeom>
          </p:spPr>
        </p:pic>
        <p:sp>
          <p:nvSpPr>
            <p:cNvPr id="24" name="Rectangle 23">
              <a:extLst>
                <a:ext uri="{FF2B5EF4-FFF2-40B4-BE49-F238E27FC236}">
                  <a16:creationId xmlns:a16="http://schemas.microsoft.com/office/drawing/2014/main" id="{8B5805DB-8526-4D40-9D3E-450A6152FF1A}"/>
                </a:ext>
              </a:extLst>
            </p:cNvPr>
            <p:cNvSpPr/>
            <p:nvPr/>
          </p:nvSpPr>
          <p:spPr>
            <a:xfrm>
              <a:off x="449450" y="3029957"/>
              <a:ext cx="4067175" cy="22013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6291BA4-2FDB-4DD0-B82E-6640FF7B6240}"/>
                </a:ext>
              </a:extLst>
            </p:cNvPr>
            <p:cNvSpPr/>
            <p:nvPr/>
          </p:nvSpPr>
          <p:spPr>
            <a:xfrm>
              <a:off x="449450" y="3409257"/>
              <a:ext cx="4067175" cy="38749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4284E9A-4052-44A8-861F-9A462F7C8153}"/>
                </a:ext>
              </a:extLst>
            </p:cNvPr>
            <p:cNvSpPr/>
            <p:nvPr/>
          </p:nvSpPr>
          <p:spPr>
            <a:xfrm>
              <a:off x="437440" y="3977350"/>
              <a:ext cx="4067175" cy="35023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45ED3C6B-9E50-4031-A29B-4E03CA42F276}"/>
              </a:ext>
            </a:extLst>
          </p:cNvPr>
          <p:cNvSpPr txBox="1"/>
          <p:nvPr/>
        </p:nvSpPr>
        <p:spPr>
          <a:xfrm>
            <a:off x="6661601" y="1299701"/>
            <a:ext cx="5236971" cy="3785652"/>
          </a:xfrm>
          <a:prstGeom prst="rect">
            <a:avLst/>
          </a:prstGeom>
          <a:noFill/>
        </p:spPr>
        <p:txBody>
          <a:bodyPr wrap="square" rtlCol="0">
            <a:spAutoFit/>
          </a:bodyPr>
          <a:lstStyle/>
          <a:p>
            <a:endParaRPr lang="fr-FR" sz="2400" dirty="0"/>
          </a:p>
          <a:p>
            <a:pPr algn="l"/>
            <a:r>
              <a:rPr lang="fr-FR" sz="2400" dirty="0">
                <a:sym typeface="Wingdings" panose="05000000000000000000" pitchFamily="2" charset="2"/>
              </a:rPr>
              <a:t> </a:t>
            </a:r>
            <a:r>
              <a:rPr lang="fr-FR" sz="2400" b="0" i="0" dirty="0">
                <a:solidFill>
                  <a:srgbClr val="000000"/>
                </a:solidFill>
                <a:effectLst/>
                <a:latin typeface="Helvetica Neue"/>
              </a:rPr>
              <a:t>on va supprimer les </a:t>
            </a:r>
            <a:r>
              <a:rPr lang="fr-FR" sz="2400" b="0" i="0" dirty="0" err="1">
                <a:solidFill>
                  <a:srgbClr val="000000"/>
                </a:solidFill>
                <a:effectLst/>
                <a:latin typeface="Helvetica Neue"/>
              </a:rPr>
              <a:t>colomnes</a:t>
            </a:r>
            <a:r>
              <a:rPr lang="fr-FR" sz="2400" b="0" i="0" dirty="0">
                <a:solidFill>
                  <a:srgbClr val="000000"/>
                </a:solidFill>
                <a:effectLst/>
                <a:latin typeface="Helvetica Neue"/>
              </a:rPr>
              <a:t> suivant a cause du nombre </a:t>
            </a:r>
            <a:r>
              <a:rPr lang="fr-FR" sz="2400" b="0" i="0" dirty="0" err="1">
                <a:solidFill>
                  <a:srgbClr val="000000"/>
                </a:solidFill>
                <a:effectLst/>
                <a:latin typeface="Helvetica Neue"/>
              </a:rPr>
              <a:t>elevée</a:t>
            </a:r>
            <a:r>
              <a:rPr lang="fr-FR" sz="2400" b="0" i="0" dirty="0">
                <a:solidFill>
                  <a:srgbClr val="000000"/>
                </a:solidFill>
                <a:effectLst/>
                <a:latin typeface="Helvetica Neue"/>
              </a:rPr>
              <a:t> du Nan values</a:t>
            </a:r>
          </a:p>
          <a:p>
            <a:pPr algn="l">
              <a:buFont typeface="Arial" panose="020B0604020202020204" pitchFamily="34" charset="0"/>
              <a:buChar char="•"/>
            </a:pPr>
            <a:r>
              <a:rPr lang="fr-FR" sz="2400" b="0" i="0" dirty="0">
                <a:solidFill>
                  <a:srgbClr val="000000"/>
                </a:solidFill>
                <a:effectLst/>
                <a:latin typeface="Helvetica Neue"/>
              </a:rPr>
              <a:t>Numero voirie :750 lignes vides</a:t>
            </a:r>
          </a:p>
          <a:p>
            <a:pPr algn="l">
              <a:buFont typeface="Arial" panose="020B0604020202020204" pitchFamily="34" charset="0"/>
              <a:buChar char="•"/>
            </a:pPr>
            <a:r>
              <a:rPr lang="fr-FR" sz="2400" b="0" i="0" dirty="0">
                <a:solidFill>
                  <a:srgbClr val="000000"/>
                </a:solidFill>
                <a:effectLst/>
                <a:latin typeface="Helvetica Neue"/>
              </a:rPr>
              <a:t>Abattage - Cultivar à replanter :532 lignes vides</a:t>
            </a:r>
          </a:p>
          <a:p>
            <a:pPr algn="l">
              <a:buFont typeface="Arial" panose="020B0604020202020204" pitchFamily="34" charset="0"/>
              <a:buChar char="•"/>
            </a:pPr>
            <a:r>
              <a:rPr lang="fr-FR" sz="2400" b="0" i="0" dirty="0">
                <a:solidFill>
                  <a:srgbClr val="000000"/>
                </a:solidFill>
                <a:effectLst/>
                <a:latin typeface="Helvetica Neue"/>
              </a:rPr>
              <a:t>Complément adresse :391 lignes vides</a:t>
            </a:r>
          </a:p>
          <a:p>
            <a:endParaRPr lang="en-US" sz="2400" dirty="0"/>
          </a:p>
        </p:txBody>
      </p:sp>
    </p:spTree>
    <p:extLst>
      <p:ext uri="{BB962C8B-B14F-4D97-AF65-F5344CB8AC3E}">
        <p14:creationId xmlns:p14="http://schemas.microsoft.com/office/powerpoint/2010/main" val="225466759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4" name="Picture 13">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6" name="Rectangle 15">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392BFCFE-FD78-4EDF-BEFE-CC444DC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0" name="Group 19">
            <a:extLst>
              <a:ext uri="{FF2B5EF4-FFF2-40B4-BE49-F238E27FC236}">
                <a16:creationId xmlns:a16="http://schemas.microsoft.com/office/drawing/2014/main" id="{DBCFBAFA-0BCD-499B-9E2A-93CCD4C921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1" y="-2"/>
            <a:ext cx="2696853" cy="4598233"/>
            <a:chOff x="8059620" y="41922"/>
            <a:chExt cx="3997615" cy="6816077"/>
          </a:xfrm>
        </p:grpSpPr>
        <p:pic>
          <p:nvPicPr>
            <p:cNvPr id="21" name="Picture 20">
              <a:extLst>
                <a:ext uri="{FF2B5EF4-FFF2-40B4-BE49-F238E27FC236}">
                  <a16:creationId xmlns:a16="http://schemas.microsoft.com/office/drawing/2014/main" id="{DA09364F-3624-45D5-9AC8-17A06790B5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22" name="Picture 21">
              <a:extLst>
                <a:ext uri="{FF2B5EF4-FFF2-40B4-BE49-F238E27FC236}">
                  <a16:creationId xmlns:a16="http://schemas.microsoft.com/office/drawing/2014/main" id="{84264AEB-21A5-439F-838A-37B8F3B2547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24" name="Rectangle 23">
            <a:extLst>
              <a:ext uri="{FF2B5EF4-FFF2-40B4-BE49-F238E27FC236}">
                <a16:creationId xmlns:a16="http://schemas.microsoft.com/office/drawing/2014/main" id="{8E6613BA-415A-4A35-90E0-E031E5096F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9901" y="0"/>
            <a:ext cx="610209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 name="Group 3">
            <a:extLst>
              <a:ext uri="{FF2B5EF4-FFF2-40B4-BE49-F238E27FC236}">
                <a16:creationId xmlns:a16="http://schemas.microsoft.com/office/drawing/2014/main" id="{C2BFFC95-94B8-4A71-A9E8-05CE0EAB767A}"/>
              </a:ext>
            </a:extLst>
          </p:cNvPr>
          <p:cNvGrpSpPr/>
          <p:nvPr/>
        </p:nvGrpSpPr>
        <p:grpSpPr>
          <a:xfrm>
            <a:off x="804316" y="1560501"/>
            <a:ext cx="4082232" cy="3133725"/>
            <a:chOff x="437440" y="1952465"/>
            <a:chExt cx="4082232" cy="3133725"/>
          </a:xfrm>
        </p:grpSpPr>
        <p:pic>
          <p:nvPicPr>
            <p:cNvPr id="5" name="Picture 4">
              <a:extLst>
                <a:ext uri="{FF2B5EF4-FFF2-40B4-BE49-F238E27FC236}">
                  <a16:creationId xmlns:a16="http://schemas.microsoft.com/office/drawing/2014/main" id="{6705F36D-4342-4F89-BA77-89AEBD911299}"/>
                </a:ext>
              </a:extLst>
            </p:cNvPr>
            <p:cNvPicPr>
              <a:picLocks noChangeAspect="1"/>
            </p:cNvPicPr>
            <p:nvPr/>
          </p:nvPicPr>
          <p:blipFill>
            <a:blip r:embed="rId5"/>
            <a:stretch>
              <a:fillRect/>
            </a:stretch>
          </p:blipFill>
          <p:spPr>
            <a:xfrm>
              <a:off x="452497" y="1952465"/>
              <a:ext cx="4067175" cy="3133725"/>
            </a:xfrm>
            <a:prstGeom prst="rect">
              <a:avLst/>
            </a:prstGeom>
          </p:spPr>
        </p:pic>
        <p:sp>
          <p:nvSpPr>
            <p:cNvPr id="8" name="Rectangle 7">
              <a:extLst>
                <a:ext uri="{FF2B5EF4-FFF2-40B4-BE49-F238E27FC236}">
                  <a16:creationId xmlns:a16="http://schemas.microsoft.com/office/drawing/2014/main" id="{F41BA181-4292-411C-B2FB-EE0856C1FE65}"/>
                </a:ext>
              </a:extLst>
            </p:cNvPr>
            <p:cNvSpPr/>
            <p:nvPr/>
          </p:nvSpPr>
          <p:spPr>
            <a:xfrm>
              <a:off x="449450" y="3029957"/>
              <a:ext cx="4067175" cy="22013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D35C04D-509A-43F9-A213-0477A9F76232}"/>
                </a:ext>
              </a:extLst>
            </p:cNvPr>
            <p:cNvSpPr/>
            <p:nvPr/>
          </p:nvSpPr>
          <p:spPr>
            <a:xfrm>
              <a:off x="449450" y="3409257"/>
              <a:ext cx="4067175" cy="38749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7FF9C3D-2EC1-4901-BA27-83D8A233FED2}"/>
                </a:ext>
              </a:extLst>
            </p:cNvPr>
            <p:cNvSpPr/>
            <p:nvPr/>
          </p:nvSpPr>
          <p:spPr>
            <a:xfrm>
              <a:off x="437440" y="3977350"/>
              <a:ext cx="4067175" cy="35023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A3E30715-E5D1-4D08-A8FB-19356841D163}"/>
              </a:ext>
            </a:extLst>
          </p:cNvPr>
          <p:cNvSpPr/>
          <p:nvPr/>
        </p:nvSpPr>
        <p:spPr>
          <a:xfrm>
            <a:off x="5998789" y="0"/>
            <a:ext cx="6205220" cy="6858000"/>
          </a:xfrm>
          <a:prstGeom prst="rect">
            <a:avLst/>
          </a:prstGeom>
          <a:solidFill>
            <a:srgbClr val="DCA71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4C110ED2-CEFE-4F71-9652-31EFF404622F}"/>
              </a:ext>
            </a:extLst>
          </p:cNvPr>
          <p:cNvSpPr>
            <a:spLocks noGrp="1"/>
          </p:cNvSpPr>
          <p:nvPr>
            <p:ph type="title"/>
          </p:nvPr>
        </p:nvSpPr>
        <p:spPr>
          <a:xfrm>
            <a:off x="6184368" y="388045"/>
            <a:ext cx="5913161" cy="758303"/>
          </a:xfrm>
        </p:spPr>
        <p:txBody>
          <a:bodyPr vert="horz" lIns="91440" tIns="45720" rIns="91440" bIns="45720" rtlCol="0" anchor="b">
            <a:normAutofit fontScale="90000"/>
          </a:bodyPr>
          <a:lstStyle/>
          <a:p>
            <a:r>
              <a:rPr lang="en-US" sz="3600" dirty="0">
                <a:solidFill>
                  <a:srgbClr val="FFFFFF"/>
                </a:solidFill>
              </a:rPr>
              <a:t>2.2. Analyse des données manquantes</a:t>
            </a:r>
          </a:p>
        </p:txBody>
      </p:sp>
      <p:sp>
        <p:nvSpPr>
          <p:cNvPr id="10" name="TextBox 9">
            <a:extLst>
              <a:ext uri="{FF2B5EF4-FFF2-40B4-BE49-F238E27FC236}">
                <a16:creationId xmlns:a16="http://schemas.microsoft.com/office/drawing/2014/main" id="{E00C1578-5881-4D65-9F33-00CC21923388}"/>
              </a:ext>
            </a:extLst>
          </p:cNvPr>
          <p:cNvSpPr txBox="1"/>
          <p:nvPr/>
        </p:nvSpPr>
        <p:spPr>
          <a:xfrm>
            <a:off x="583609" y="5529337"/>
            <a:ext cx="4831571" cy="646331"/>
          </a:xfrm>
          <a:prstGeom prst="rect">
            <a:avLst/>
          </a:prstGeom>
          <a:noFill/>
        </p:spPr>
        <p:txBody>
          <a:bodyPr wrap="square" rtlCol="0">
            <a:spAutoFit/>
          </a:bodyPr>
          <a:lstStyle/>
          <a:p>
            <a:r>
              <a:rPr lang="fr-FR" dirty="0"/>
              <a:t>Supprimer les lignes contient des valeurs manquantes</a:t>
            </a:r>
            <a:endParaRPr lang="en-US" dirty="0"/>
          </a:p>
        </p:txBody>
      </p:sp>
      <p:pic>
        <p:nvPicPr>
          <p:cNvPr id="7172" name="Picture 4">
            <a:extLst>
              <a:ext uri="{FF2B5EF4-FFF2-40B4-BE49-F238E27FC236}">
                <a16:creationId xmlns:a16="http://schemas.microsoft.com/office/drawing/2014/main" id="{60844331-8EB0-41EF-97D8-D505647A73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7852" y="1199596"/>
            <a:ext cx="5274484" cy="5037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7953162"/>
      </p:ext>
    </p:extLst>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4" name="Picture 13">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6" name="Rectangle 15">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392BFCFE-FD78-4EDF-BEFE-CC444DC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0" name="Group 19">
            <a:extLst>
              <a:ext uri="{FF2B5EF4-FFF2-40B4-BE49-F238E27FC236}">
                <a16:creationId xmlns:a16="http://schemas.microsoft.com/office/drawing/2014/main" id="{DBCFBAFA-0BCD-499B-9E2A-93CCD4C921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1" y="-2"/>
            <a:ext cx="2696853" cy="4598233"/>
            <a:chOff x="8059620" y="41922"/>
            <a:chExt cx="3997615" cy="6816077"/>
          </a:xfrm>
        </p:grpSpPr>
        <p:pic>
          <p:nvPicPr>
            <p:cNvPr id="21" name="Picture 20">
              <a:extLst>
                <a:ext uri="{FF2B5EF4-FFF2-40B4-BE49-F238E27FC236}">
                  <a16:creationId xmlns:a16="http://schemas.microsoft.com/office/drawing/2014/main" id="{DA09364F-3624-45D5-9AC8-17A06790B5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22" name="Picture 21">
              <a:extLst>
                <a:ext uri="{FF2B5EF4-FFF2-40B4-BE49-F238E27FC236}">
                  <a16:creationId xmlns:a16="http://schemas.microsoft.com/office/drawing/2014/main" id="{84264AEB-21A5-439F-838A-37B8F3B2547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24" name="Rectangle 23">
            <a:extLst>
              <a:ext uri="{FF2B5EF4-FFF2-40B4-BE49-F238E27FC236}">
                <a16:creationId xmlns:a16="http://schemas.microsoft.com/office/drawing/2014/main" id="{8E6613BA-415A-4A35-90E0-E031E5096F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9901" y="0"/>
            <a:ext cx="610209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3350C8D8-BD97-4BAB-872D-AA6B4134CA17}"/>
              </a:ext>
            </a:extLst>
          </p:cNvPr>
          <p:cNvSpPr/>
          <p:nvPr/>
        </p:nvSpPr>
        <p:spPr>
          <a:xfrm>
            <a:off x="6101911" y="0"/>
            <a:ext cx="6102097" cy="6858000"/>
          </a:xfrm>
          <a:prstGeom prst="rect">
            <a:avLst/>
          </a:prstGeom>
          <a:solidFill>
            <a:srgbClr val="DCA71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b="1" i="0" dirty="0">
                <a:solidFill>
                  <a:srgbClr val="000000"/>
                </a:solidFill>
                <a:effectLst/>
                <a:latin typeface="Helvetica Neue"/>
              </a:rPr>
              <a:t>   </a:t>
            </a:r>
            <a:r>
              <a:rPr lang="fr-FR" b="1" i="0" dirty="0" err="1">
                <a:solidFill>
                  <a:srgbClr val="000000"/>
                </a:solidFill>
                <a:effectLst/>
                <a:latin typeface="Helvetica Neue"/>
              </a:rPr>
              <a:t>aprés</a:t>
            </a:r>
            <a:r>
              <a:rPr lang="fr-FR" b="1" i="0" dirty="0">
                <a:solidFill>
                  <a:srgbClr val="000000"/>
                </a:solidFill>
                <a:effectLst/>
                <a:latin typeface="Helvetica Neue"/>
              </a:rPr>
              <a:t> le nettoyage on a 760 lignes et 13 colonnes</a:t>
            </a:r>
          </a:p>
        </p:txBody>
      </p:sp>
      <p:pic>
        <p:nvPicPr>
          <p:cNvPr id="8194" name="Picture 2">
            <a:extLst>
              <a:ext uri="{FF2B5EF4-FFF2-40B4-BE49-F238E27FC236}">
                <a16:creationId xmlns:a16="http://schemas.microsoft.com/office/drawing/2014/main" id="{706DC777-724D-40F2-89FB-7C43244D04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6" y="653466"/>
            <a:ext cx="6030480" cy="5551068"/>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4C110ED2-CEFE-4F71-9652-31EFF404622F}"/>
              </a:ext>
            </a:extLst>
          </p:cNvPr>
          <p:cNvSpPr>
            <a:spLocks noGrp="1"/>
          </p:cNvSpPr>
          <p:nvPr>
            <p:ph type="title"/>
          </p:nvPr>
        </p:nvSpPr>
        <p:spPr>
          <a:xfrm>
            <a:off x="6351814" y="464931"/>
            <a:ext cx="5704026" cy="906669"/>
          </a:xfrm>
        </p:spPr>
        <p:txBody>
          <a:bodyPr vert="horz" lIns="91440" tIns="45720" rIns="91440" bIns="45720" rtlCol="0" anchor="b">
            <a:normAutofit fontScale="90000"/>
          </a:bodyPr>
          <a:lstStyle/>
          <a:p>
            <a:r>
              <a:rPr lang="en-US" sz="3600" dirty="0">
                <a:solidFill>
                  <a:srgbClr val="FFFFFF"/>
                </a:solidFill>
              </a:rPr>
              <a:t>2.2. Analyse des données manquantes</a:t>
            </a:r>
          </a:p>
        </p:txBody>
      </p:sp>
    </p:spTree>
    <p:extLst>
      <p:ext uri="{BB962C8B-B14F-4D97-AF65-F5344CB8AC3E}">
        <p14:creationId xmlns:p14="http://schemas.microsoft.com/office/powerpoint/2010/main" val="1226732513"/>
      </p:ext>
    </p:extLst>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4" name="Picture 13">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6" name="Rectangle 15">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392BFCFE-FD78-4EDF-BEFE-CC444DC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0" name="Group 19">
            <a:extLst>
              <a:ext uri="{FF2B5EF4-FFF2-40B4-BE49-F238E27FC236}">
                <a16:creationId xmlns:a16="http://schemas.microsoft.com/office/drawing/2014/main" id="{DBCFBAFA-0BCD-499B-9E2A-93CCD4C921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1" y="-2"/>
            <a:ext cx="2696853" cy="4598233"/>
            <a:chOff x="8059620" y="41922"/>
            <a:chExt cx="3997615" cy="6816077"/>
          </a:xfrm>
        </p:grpSpPr>
        <p:pic>
          <p:nvPicPr>
            <p:cNvPr id="21" name="Picture 20">
              <a:extLst>
                <a:ext uri="{FF2B5EF4-FFF2-40B4-BE49-F238E27FC236}">
                  <a16:creationId xmlns:a16="http://schemas.microsoft.com/office/drawing/2014/main" id="{DA09364F-3624-45D5-9AC8-17A06790B5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22" name="Picture 21">
              <a:extLst>
                <a:ext uri="{FF2B5EF4-FFF2-40B4-BE49-F238E27FC236}">
                  <a16:creationId xmlns:a16="http://schemas.microsoft.com/office/drawing/2014/main" id="{84264AEB-21A5-439F-838A-37B8F3B2547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24" name="Rectangle 23">
            <a:extLst>
              <a:ext uri="{FF2B5EF4-FFF2-40B4-BE49-F238E27FC236}">
                <a16:creationId xmlns:a16="http://schemas.microsoft.com/office/drawing/2014/main" id="{8E6613BA-415A-4A35-90E0-E031E5096F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9901" y="0"/>
            <a:ext cx="610209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4D25A33E-8E11-46AF-B7C2-D9AA7F72FB1B}"/>
              </a:ext>
            </a:extLst>
          </p:cNvPr>
          <p:cNvSpPr/>
          <p:nvPr/>
        </p:nvSpPr>
        <p:spPr>
          <a:xfrm>
            <a:off x="5998789" y="0"/>
            <a:ext cx="6205220" cy="6858000"/>
          </a:xfrm>
          <a:prstGeom prst="rect">
            <a:avLst/>
          </a:prstGeom>
          <a:solidFill>
            <a:srgbClr val="DCA71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fr-FR" b="1" i="0" dirty="0">
              <a:solidFill>
                <a:srgbClr val="000000"/>
              </a:solidFill>
              <a:effectLst/>
              <a:latin typeface="Helvetica Neue"/>
            </a:endParaRPr>
          </a:p>
        </p:txBody>
      </p:sp>
      <p:sp>
        <p:nvSpPr>
          <p:cNvPr id="2" name="Titre 1">
            <a:extLst>
              <a:ext uri="{FF2B5EF4-FFF2-40B4-BE49-F238E27FC236}">
                <a16:creationId xmlns:a16="http://schemas.microsoft.com/office/drawing/2014/main" id="{4C110ED2-CEFE-4F71-9652-31EFF404622F}"/>
              </a:ext>
            </a:extLst>
          </p:cNvPr>
          <p:cNvSpPr>
            <a:spLocks noGrp="1"/>
          </p:cNvSpPr>
          <p:nvPr>
            <p:ph type="title"/>
          </p:nvPr>
        </p:nvSpPr>
        <p:spPr>
          <a:xfrm>
            <a:off x="6291943" y="239486"/>
            <a:ext cx="5562599" cy="952529"/>
          </a:xfrm>
        </p:spPr>
        <p:txBody>
          <a:bodyPr vert="horz" lIns="91440" tIns="45720" rIns="91440" bIns="45720" rtlCol="0" anchor="b">
            <a:noAutofit/>
          </a:bodyPr>
          <a:lstStyle/>
          <a:p>
            <a:r>
              <a:rPr lang="en-US" sz="3200" dirty="0">
                <a:solidFill>
                  <a:srgbClr val="FFFFFF"/>
                </a:solidFill>
              </a:rPr>
              <a:t>2.3. Analyse des données Uniques</a:t>
            </a:r>
          </a:p>
        </p:txBody>
      </p:sp>
      <p:pic>
        <p:nvPicPr>
          <p:cNvPr id="5" name="Picture 4">
            <a:extLst>
              <a:ext uri="{FF2B5EF4-FFF2-40B4-BE49-F238E27FC236}">
                <a16:creationId xmlns:a16="http://schemas.microsoft.com/office/drawing/2014/main" id="{9E4A5BD3-E0BC-4C40-B6E6-7D9E46E6233E}"/>
              </a:ext>
            </a:extLst>
          </p:cNvPr>
          <p:cNvPicPr>
            <a:picLocks noChangeAspect="1"/>
          </p:cNvPicPr>
          <p:nvPr/>
        </p:nvPicPr>
        <p:blipFill>
          <a:blip r:embed="rId5"/>
          <a:stretch>
            <a:fillRect/>
          </a:stretch>
        </p:blipFill>
        <p:spPr>
          <a:xfrm>
            <a:off x="1026464" y="1405030"/>
            <a:ext cx="9017083" cy="3166730"/>
          </a:xfrm>
          <a:prstGeom prst="rect">
            <a:avLst/>
          </a:prstGeom>
        </p:spPr>
      </p:pic>
      <p:sp>
        <p:nvSpPr>
          <p:cNvPr id="4" name="TextBox 3">
            <a:extLst>
              <a:ext uri="{FF2B5EF4-FFF2-40B4-BE49-F238E27FC236}">
                <a16:creationId xmlns:a16="http://schemas.microsoft.com/office/drawing/2014/main" id="{64C10FDC-24FB-43FD-825A-635B7B82EF05}"/>
              </a:ext>
            </a:extLst>
          </p:cNvPr>
          <p:cNvSpPr txBox="1"/>
          <p:nvPr/>
        </p:nvSpPr>
        <p:spPr>
          <a:xfrm>
            <a:off x="321013" y="4837717"/>
            <a:ext cx="11086057" cy="1754326"/>
          </a:xfrm>
          <a:prstGeom prst="rect">
            <a:avLst/>
          </a:prstGeom>
          <a:noFill/>
        </p:spPr>
        <p:txBody>
          <a:bodyPr wrap="square" rtlCol="0">
            <a:spAutoFit/>
          </a:bodyPr>
          <a:lstStyle/>
          <a:p>
            <a:pPr marL="285750" indent="-285750">
              <a:buFont typeface="Wingdings" panose="05000000000000000000" pitchFamily="2" charset="2"/>
              <a:buChar char="ü"/>
            </a:pPr>
            <a:r>
              <a:rPr lang="fr-FR" dirty="0"/>
              <a:t>Concentration : Certaines valeurs dominent dans plusieurs colonnes, comme "Jardin" pour Domanialité - Gestionnaire et "tomentosa" pour les espèces.</a:t>
            </a:r>
          </a:p>
          <a:p>
            <a:pPr marL="285750" indent="-285750">
              <a:buFont typeface="Wingdings" panose="05000000000000000000" pitchFamily="2" charset="2"/>
              <a:buChar char="ü"/>
            </a:pPr>
            <a:r>
              <a:rPr lang="fr-FR" dirty="0"/>
              <a:t>Diversité : Les colonnes telles que Adresse et geo_shape montrent une grande diversité, reflétant une répartition géographique étendue.</a:t>
            </a:r>
          </a:p>
          <a:p>
            <a:pPr marL="285750" indent="-285750">
              <a:buFont typeface="Wingdings" panose="05000000000000000000" pitchFamily="2" charset="2"/>
              <a:buChar char="ü"/>
            </a:pPr>
            <a:r>
              <a:rPr lang="fr-FR" dirty="0"/>
              <a:t>Tendances : Les motifs d'abattage dominants et les espèces fréquentes indiquent des pratiques et des préférences spécifiques dans la gestion des espaces verts.</a:t>
            </a:r>
            <a:endParaRPr lang="en-US" dirty="0"/>
          </a:p>
        </p:txBody>
      </p:sp>
    </p:spTree>
    <p:extLst>
      <p:ext uri="{BB962C8B-B14F-4D97-AF65-F5344CB8AC3E}">
        <p14:creationId xmlns:p14="http://schemas.microsoft.com/office/powerpoint/2010/main" val="1827188140"/>
      </p:ext>
    </p:extLst>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7" name="Picture 2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38" name="Rectangle 27">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9" name="Rectangle 29">
            <a:extLst>
              <a:ext uri="{FF2B5EF4-FFF2-40B4-BE49-F238E27FC236}">
                <a16:creationId xmlns:a16="http://schemas.microsoft.com/office/drawing/2014/main" id="{BF991FCB-5132-414C-B377-526F5612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0" name="Rectangle 31">
            <a:extLst>
              <a:ext uri="{FF2B5EF4-FFF2-40B4-BE49-F238E27FC236}">
                <a16:creationId xmlns:a16="http://schemas.microsoft.com/office/drawing/2014/main" id="{4E737432-73B7-4BCE-A154-A4B1B3E7E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637612"/>
            <a:ext cx="6096002" cy="3581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3">
            <a:extLst>
              <a:ext uri="{FF2B5EF4-FFF2-40B4-BE49-F238E27FC236}">
                <a16:creationId xmlns:a16="http://schemas.microsoft.com/office/drawing/2014/main" id="{7D6B1495-B013-43AB-BD99-DFDEC024BC6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0"/>
            <a:ext cx="12188952" cy="6858000"/>
          </a:xfrm>
          <a:prstGeom prst="rect">
            <a:avLst/>
          </a:prstGeom>
        </p:spPr>
      </p:pic>
      <p:sp>
        <p:nvSpPr>
          <p:cNvPr id="6" name="Rectangle 5">
            <a:extLst>
              <a:ext uri="{FF2B5EF4-FFF2-40B4-BE49-F238E27FC236}">
                <a16:creationId xmlns:a16="http://schemas.microsoft.com/office/drawing/2014/main" id="{5427EC39-B595-452E-A7EB-8AA2E058CAB5}"/>
              </a:ext>
            </a:extLst>
          </p:cNvPr>
          <p:cNvSpPr/>
          <p:nvPr/>
        </p:nvSpPr>
        <p:spPr>
          <a:xfrm>
            <a:off x="1531946" y="370541"/>
            <a:ext cx="9128107" cy="896531"/>
          </a:xfrm>
          <a:prstGeom prst="rect">
            <a:avLst/>
          </a:prstGeom>
          <a:solidFill>
            <a:srgbClr val="7C49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12CDB1E-770C-44DC-A0FE-0BD00C754AED}"/>
              </a:ext>
            </a:extLst>
          </p:cNvPr>
          <p:cNvSpPr>
            <a:spLocks noGrp="1"/>
          </p:cNvSpPr>
          <p:nvPr>
            <p:ph type="title"/>
          </p:nvPr>
        </p:nvSpPr>
        <p:spPr>
          <a:xfrm>
            <a:off x="1859729" y="519961"/>
            <a:ext cx="8398730" cy="597689"/>
          </a:xfrm>
        </p:spPr>
        <p:txBody>
          <a:bodyPr vert="horz" lIns="91440" tIns="45720" rIns="91440" bIns="45720" rtlCol="0" anchor="b">
            <a:normAutofit fontScale="90000"/>
          </a:bodyPr>
          <a:lstStyle/>
          <a:p>
            <a:r>
              <a:rPr lang="en-US" dirty="0">
                <a:solidFill>
                  <a:srgbClr val="FFFFFF"/>
                </a:solidFill>
              </a:rPr>
              <a:t>3. Analyse des données statistiques</a:t>
            </a:r>
          </a:p>
        </p:txBody>
      </p:sp>
    </p:spTree>
    <p:extLst>
      <p:ext uri="{BB962C8B-B14F-4D97-AF65-F5344CB8AC3E}">
        <p14:creationId xmlns:p14="http://schemas.microsoft.com/office/powerpoint/2010/main" val="22237296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812DCB-CE98-4695-B2B1-65F27DD07BC4}"/>
              </a:ext>
            </a:extLst>
          </p:cNvPr>
          <p:cNvSpPr/>
          <p:nvPr/>
        </p:nvSpPr>
        <p:spPr>
          <a:xfrm>
            <a:off x="0" y="1"/>
            <a:ext cx="12192000" cy="1499016"/>
          </a:xfrm>
          <a:prstGeom prst="rect">
            <a:avLst/>
          </a:prstGeom>
          <a:solidFill>
            <a:srgbClr val="7C49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C5E39C-0873-4800-92AF-ED903C456C61}"/>
              </a:ext>
            </a:extLst>
          </p:cNvPr>
          <p:cNvSpPr>
            <a:spLocks noGrp="1"/>
          </p:cNvSpPr>
          <p:nvPr>
            <p:ph type="title"/>
          </p:nvPr>
        </p:nvSpPr>
        <p:spPr>
          <a:xfrm>
            <a:off x="458694" y="365761"/>
            <a:ext cx="10895106" cy="878424"/>
          </a:xfrm>
        </p:spPr>
        <p:txBody>
          <a:bodyPr/>
          <a:lstStyle/>
          <a:p>
            <a:r>
              <a:rPr lang="fr-FR" b="1" dirty="0">
                <a:solidFill>
                  <a:schemeClr val="bg1"/>
                </a:solidFill>
              </a:rPr>
              <a:t>3.1.1 Analyse univariée</a:t>
            </a:r>
            <a:endParaRPr lang="en-US" b="1" dirty="0">
              <a:solidFill>
                <a:schemeClr val="bg1"/>
              </a:solidFill>
            </a:endParaRPr>
          </a:p>
        </p:txBody>
      </p:sp>
      <p:sp>
        <p:nvSpPr>
          <p:cNvPr id="7" name="TextBox 6">
            <a:extLst>
              <a:ext uri="{FF2B5EF4-FFF2-40B4-BE49-F238E27FC236}">
                <a16:creationId xmlns:a16="http://schemas.microsoft.com/office/drawing/2014/main" id="{32694C29-3C62-473B-9204-E8B85B0350A8}"/>
              </a:ext>
            </a:extLst>
          </p:cNvPr>
          <p:cNvSpPr txBox="1"/>
          <p:nvPr/>
        </p:nvSpPr>
        <p:spPr>
          <a:xfrm>
            <a:off x="340469" y="3540868"/>
            <a:ext cx="11303540" cy="1200329"/>
          </a:xfrm>
          <a:prstGeom prst="rect">
            <a:avLst/>
          </a:prstGeom>
          <a:noFill/>
        </p:spPr>
        <p:txBody>
          <a:bodyPr wrap="square" rtlCol="0">
            <a:spAutoFit/>
          </a:bodyPr>
          <a:lstStyle/>
          <a:p>
            <a:r>
              <a:rPr lang="fr-FR" b="1"/>
              <a:t>Objectifs :</a:t>
            </a:r>
          </a:p>
          <a:p>
            <a:pPr>
              <a:buFont typeface="Arial" panose="020B0604020202020204" pitchFamily="34" charset="0"/>
              <a:buChar char="•"/>
            </a:pPr>
            <a:r>
              <a:rPr lang="fr-FR" b="1"/>
              <a:t>Comprendre la Distribution :</a:t>
            </a:r>
            <a:r>
              <a:rPr lang="fr-FR"/>
              <a:t> Observer comment les valeurs d'une variable sont réparties.</a:t>
            </a:r>
          </a:p>
          <a:p>
            <a:pPr>
              <a:buFont typeface="Arial" panose="020B0604020202020204" pitchFamily="34" charset="0"/>
              <a:buChar char="•"/>
            </a:pPr>
            <a:r>
              <a:rPr lang="fr-FR" b="1"/>
              <a:t>Identifier les Tendances :</a:t>
            </a:r>
            <a:r>
              <a:rPr lang="fr-FR"/>
              <a:t> Déterminer les tendances centrales et la dispersion des données.</a:t>
            </a:r>
          </a:p>
          <a:p>
            <a:pPr>
              <a:buFont typeface="Arial" panose="020B0604020202020204" pitchFamily="34" charset="0"/>
              <a:buChar char="•"/>
            </a:pPr>
            <a:r>
              <a:rPr lang="fr-FR" b="1"/>
              <a:t>Détecter les Outliers :</a:t>
            </a:r>
            <a:r>
              <a:rPr lang="fr-FR"/>
              <a:t> Repérer les valeurs qui diffèrent significativement de la majorité des données.</a:t>
            </a:r>
          </a:p>
        </p:txBody>
      </p:sp>
    </p:spTree>
    <p:extLst>
      <p:ext uri="{BB962C8B-B14F-4D97-AF65-F5344CB8AC3E}">
        <p14:creationId xmlns:p14="http://schemas.microsoft.com/office/powerpoint/2010/main" val="1971618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812DCB-CE98-4695-B2B1-65F27DD07BC4}"/>
              </a:ext>
            </a:extLst>
          </p:cNvPr>
          <p:cNvSpPr/>
          <p:nvPr/>
        </p:nvSpPr>
        <p:spPr>
          <a:xfrm>
            <a:off x="0" y="1"/>
            <a:ext cx="12192000" cy="1499016"/>
          </a:xfrm>
          <a:prstGeom prst="rect">
            <a:avLst/>
          </a:prstGeom>
          <a:solidFill>
            <a:srgbClr val="7C49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C5E39C-0873-4800-92AF-ED903C456C61}"/>
              </a:ext>
            </a:extLst>
          </p:cNvPr>
          <p:cNvSpPr>
            <a:spLocks noGrp="1"/>
          </p:cNvSpPr>
          <p:nvPr>
            <p:ph type="title"/>
          </p:nvPr>
        </p:nvSpPr>
        <p:spPr>
          <a:xfrm>
            <a:off x="458694" y="365761"/>
            <a:ext cx="10895106" cy="878424"/>
          </a:xfrm>
        </p:spPr>
        <p:txBody>
          <a:bodyPr/>
          <a:lstStyle/>
          <a:p>
            <a:r>
              <a:rPr lang="fr-FR" b="1" dirty="0">
                <a:solidFill>
                  <a:schemeClr val="bg1"/>
                </a:solidFill>
              </a:rPr>
              <a:t>3.1.2 Analyse univariée</a:t>
            </a:r>
            <a:endParaRPr lang="en-US" b="1" dirty="0">
              <a:solidFill>
                <a:schemeClr val="bg1"/>
              </a:solidFill>
            </a:endParaRPr>
          </a:p>
        </p:txBody>
      </p:sp>
      <p:pic>
        <p:nvPicPr>
          <p:cNvPr id="6" name="Picture 5">
            <a:extLst>
              <a:ext uri="{FF2B5EF4-FFF2-40B4-BE49-F238E27FC236}">
                <a16:creationId xmlns:a16="http://schemas.microsoft.com/office/drawing/2014/main" id="{C76915A8-7617-46C0-9044-0C75FB926339}"/>
              </a:ext>
            </a:extLst>
          </p:cNvPr>
          <p:cNvPicPr>
            <a:picLocks noChangeAspect="1"/>
          </p:cNvPicPr>
          <p:nvPr/>
        </p:nvPicPr>
        <p:blipFill>
          <a:blip r:embed="rId2"/>
          <a:stretch>
            <a:fillRect/>
          </a:stretch>
        </p:blipFill>
        <p:spPr>
          <a:xfrm>
            <a:off x="735350" y="1668871"/>
            <a:ext cx="9266951" cy="4854857"/>
          </a:xfrm>
          <a:prstGeom prst="rect">
            <a:avLst/>
          </a:prstGeom>
        </p:spPr>
      </p:pic>
    </p:spTree>
    <p:extLst>
      <p:ext uri="{BB962C8B-B14F-4D97-AF65-F5344CB8AC3E}">
        <p14:creationId xmlns:p14="http://schemas.microsoft.com/office/powerpoint/2010/main" val="3825796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812DCB-CE98-4695-B2B1-65F27DD07BC4}"/>
              </a:ext>
            </a:extLst>
          </p:cNvPr>
          <p:cNvSpPr/>
          <p:nvPr/>
        </p:nvSpPr>
        <p:spPr>
          <a:xfrm>
            <a:off x="0" y="1"/>
            <a:ext cx="12192000" cy="1499016"/>
          </a:xfrm>
          <a:prstGeom prst="rect">
            <a:avLst/>
          </a:prstGeom>
          <a:solidFill>
            <a:srgbClr val="7C49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C5E39C-0873-4800-92AF-ED903C456C61}"/>
              </a:ext>
            </a:extLst>
          </p:cNvPr>
          <p:cNvSpPr>
            <a:spLocks noGrp="1"/>
          </p:cNvSpPr>
          <p:nvPr>
            <p:ph type="title"/>
          </p:nvPr>
        </p:nvSpPr>
        <p:spPr>
          <a:xfrm>
            <a:off x="458694" y="365761"/>
            <a:ext cx="10895106" cy="878424"/>
          </a:xfrm>
        </p:spPr>
        <p:txBody>
          <a:bodyPr/>
          <a:lstStyle/>
          <a:p>
            <a:r>
              <a:rPr lang="fr-FR" b="1" dirty="0">
                <a:solidFill>
                  <a:schemeClr val="bg1"/>
                </a:solidFill>
              </a:rPr>
              <a:t>3.1.3 Analyse univariée</a:t>
            </a:r>
            <a:endParaRPr lang="en-US" b="1" dirty="0">
              <a:solidFill>
                <a:schemeClr val="bg1"/>
              </a:solidFill>
            </a:endParaRPr>
          </a:p>
        </p:txBody>
      </p:sp>
      <p:pic>
        <p:nvPicPr>
          <p:cNvPr id="5" name="Picture 4">
            <a:extLst>
              <a:ext uri="{FF2B5EF4-FFF2-40B4-BE49-F238E27FC236}">
                <a16:creationId xmlns:a16="http://schemas.microsoft.com/office/drawing/2014/main" id="{2A53F670-F59A-4999-BBC2-E125219E1C49}"/>
              </a:ext>
            </a:extLst>
          </p:cNvPr>
          <p:cNvPicPr>
            <a:picLocks noChangeAspect="1"/>
          </p:cNvPicPr>
          <p:nvPr/>
        </p:nvPicPr>
        <p:blipFill rotWithShape="1">
          <a:blip r:embed="rId2"/>
          <a:srcRect l="16676" t="36312" r="14708" b="5333"/>
          <a:stretch/>
        </p:blipFill>
        <p:spPr>
          <a:xfrm>
            <a:off x="0" y="1499017"/>
            <a:ext cx="6650712" cy="3181515"/>
          </a:xfrm>
          <a:prstGeom prst="rect">
            <a:avLst/>
          </a:prstGeom>
        </p:spPr>
      </p:pic>
      <p:pic>
        <p:nvPicPr>
          <p:cNvPr id="8" name="Picture 7">
            <a:extLst>
              <a:ext uri="{FF2B5EF4-FFF2-40B4-BE49-F238E27FC236}">
                <a16:creationId xmlns:a16="http://schemas.microsoft.com/office/drawing/2014/main" id="{6904F890-ABEC-40E9-82BC-D32AFE1A69C0}"/>
              </a:ext>
            </a:extLst>
          </p:cNvPr>
          <p:cNvPicPr>
            <a:picLocks noChangeAspect="1"/>
          </p:cNvPicPr>
          <p:nvPr/>
        </p:nvPicPr>
        <p:blipFill>
          <a:blip r:embed="rId3"/>
          <a:stretch>
            <a:fillRect/>
          </a:stretch>
        </p:blipFill>
        <p:spPr>
          <a:xfrm>
            <a:off x="6096000" y="3856733"/>
            <a:ext cx="6096000" cy="3001267"/>
          </a:xfrm>
          <a:prstGeom prst="rect">
            <a:avLst/>
          </a:prstGeom>
        </p:spPr>
      </p:pic>
    </p:spTree>
    <p:extLst>
      <p:ext uri="{BB962C8B-B14F-4D97-AF65-F5344CB8AC3E}">
        <p14:creationId xmlns:p14="http://schemas.microsoft.com/office/powerpoint/2010/main" val="1326480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812DCB-CE98-4695-B2B1-65F27DD07BC4}"/>
              </a:ext>
            </a:extLst>
          </p:cNvPr>
          <p:cNvSpPr/>
          <p:nvPr/>
        </p:nvSpPr>
        <p:spPr>
          <a:xfrm>
            <a:off x="0" y="1"/>
            <a:ext cx="12192000" cy="1499016"/>
          </a:xfrm>
          <a:prstGeom prst="rect">
            <a:avLst/>
          </a:prstGeom>
          <a:solidFill>
            <a:srgbClr val="7C49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C5E39C-0873-4800-92AF-ED903C456C61}"/>
              </a:ext>
            </a:extLst>
          </p:cNvPr>
          <p:cNvSpPr>
            <a:spLocks noGrp="1"/>
          </p:cNvSpPr>
          <p:nvPr>
            <p:ph type="title"/>
          </p:nvPr>
        </p:nvSpPr>
        <p:spPr>
          <a:xfrm>
            <a:off x="458694" y="365761"/>
            <a:ext cx="10895106" cy="878424"/>
          </a:xfrm>
        </p:spPr>
        <p:txBody>
          <a:bodyPr/>
          <a:lstStyle/>
          <a:p>
            <a:r>
              <a:rPr lang="fr-FR" b="1" dirty="0">
                <a:solidFill>
                  <a:schemeClr val="bg1"/>
                </a:solidFill>
              </a:rPr>
              <a:t>3.1.4 Analyse univariée</a:t>
            </a:r>
            <a:endParaRPr lang="en-US" b="1" dirty="0">
              <a:solidFill>
                <a:schemeClr val="bg1"/>
              </a:solidFill>
            </a:endParaRPr>
          </a:p>
        </p:txBody>
      </p:sp>
      <p:pic>
        <p:nvPicPr>
          <p:cNvPr id="6" name="Picture 5">
            <a:extLst>
              <a:ext uri="{FF2B5EF4-FFF2-40B4-BE49-F238E27FC236}">
                <a16:creationId xmlns:a16="http://schemas.microsoft.com/office/drawing/2014/main" id="{DC352AFC-8E44-4670-9211-094C52D26FB4}"/>
              </a:ext>
            </a:extLst>
          </p:cNvPr>
          <p:cNvPicPr>
            <a:picLocks noChangeAspect="1"/>
          </p:cNvPicPr>
          <p:nvPr/>
        </p:nvPicPr>
        <p:blipFill rotWithShape="1">
          <a:blip r:embed="rId2"/>
          <a:srcRect l="20026" t="33475" r="15904" b="7376"/>
          <a:stretch/>
        </p:blipFill>
        <p:spPr>
          <a:xfrm>
            <a:off x="1507787" y="1700427"/>
            <a:ext cx="8414425" cy="4369633"/>
          </a:xfrm>
          <a:prstGeom prst="rect">
            <a:avLst/>
          </a:prstGeom>
        </p:spPr>
      </p:pic>
    </p:spTree>
    <p:extLst>
      <p:ext uri="{BB962C8B-B14F-4D97-AF65-F5344CB8AC3E}">
        <p14:creationId xmlns:p14="http://schemas.microsoft.com/office/powerpoint/2010/main" val="3645660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7" name="Rectangle 4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58" name="Rectangle 5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59" name="Group 52">
            <a:extLst>
              <a:ext uri="{FF2B5EF4-FFF2-40B4-BE49-F238E27FC236}">
                <a16:creationId xmlns:a16="http://schemas.microsoft.com/office/drawing/2014/main" id="{7AB7BDB5-BE0D-446B-AA57-16A1D859E5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048" y="1"/>
            <a:ext cx="5236971" cy="6858000"/>
            <a:chOff x="20829" y="1"/>
            <a:chExt cx="5236971" cy="6857999"/>
          </a:xfrm>
        </p:grpSpPr>
        <p:pic>
          <p:nvPicPr>
            <p:cNvPr id="54" name="Picture 53">
              <a:extLst>
                <a:ext uri="{FF2B5EF4-FFF2-40B4-BE49-F238E27FC236}">
                  <a16:creationId xmlns:a16="http://schemas.microsoft.com/office/drawing/2014/main" id="{8908FD00-E296-493C-89F7-EE7DB15D200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55" name="Picture 54">
              <a:extLst>
                <a:ext uri="{FF2B5EF4-FFF2-40B4-BE49-F238E27FC236}">
                  <a16:creationId xmlns:a16="http://schemas.microsoft.com/office/drawing/2014/main" id="{0E9000E1-E55C-4724-B0E8-CC588826F51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2" name="Titre 1">
            <a:extLst>
              <a:ext uri="{FF2B5EF4-FFF2-40B4-BE49-F238E27FC236}">
                <a16:creationId xmlns:a16="http://schemas.microsoft.com/office/drawing/2014/main" id="{ED354CB9-1AA1-4535-A522-1C7D896F8436}"/>
              </a:ext>
            </a:extLst>
          </p:cNvPr>
          <p:cNvSpPr>
            <a:spLocks noGrp="1"/>
          </p:cNvSpPr>
          <p:nvPr>
            <p:ph type="title"/>
          </p:nvPr>
        </p:nvSpPr>
        <p:spPr>
          <a:xfrm>
            <a:off x="838201" y="559813"/>
            <a:ext cx="3352799" cy="5577934"/>
          </a:xfrm>
        </p:spPr>
        <p:txBody>
          <a:bodyPr>
            <a:normAutofit/>
          </a:bodyPr>
          <a:lstStyle/>
          <a:p>
            <a:r>
              <a:rPr lang="fr-FR" sz="4000" dirty="0"/>
              <a:t>Sommaire</a:t>
            </a:r>
          </a:p>
        </p:txBody>
      </p:sp>
      <p:sp>
        <p:nvSpPr>
          <p:cNvPr id="4" name="Forme libre : forme 3">
            <a:extLst>
              <a:ext uri="{FF2B5EF4-FFF2-40B4-BE49-F238E27FC236}">
                <a16:creationId xmlns:a16="http://schemas.microsoft.com/office/drawing/2014/main" id="{79FCFC10-5F89-4C95-8006-839C467AF209}"/>
              </a:ext>
            </a:extLst>
          </p:cNvPr>
          <p:cNvSpPr/>
          <p:nvPr/>
        </p:nvSpPr>
        <p:spPr>
          <a:xfrm>
            <a:off x="4807223" y="530811"/>
            <a:ext cx="7003777" cy="1350655"/>
          </a:xfrm>
          <a:custGeom>
            <a:avLst/>
            <a:gdLst>
              <a:gd name="connsiteX0" fmla="*/ 0 w 7003777"/>
              <a:gd name="connsiteY0" fmla="*/ 225114 h 1350655"/>
              <a:gd name="connsiteX1" fmla="*/ 225114 w 7003777"/>
              <a:gd name="connsiteY1" fmla="*/ 0 h 1350655"/>
              <a:gd name="connsiteX2" fmla="*/ 6778663 w 7003777"/>
              <a:gd name="connsiteY2" fmla="*/ 0 h 1350655"/>
              <a:gd name="connsiteX3" fmla="*/ 7003777 w 7003777"/>
              <a:gd name="connsiteY3" fmla="*/ 225114 h 1350655"/>
              <a:gd name="connsiteX4" fmla="*/ 7003777 w 7003777"/>
              <a:gd name="connsiteY4" fmla="*/ 1125541 h 1350655"/>
              <a:gd name="connsiteX5" fmla="*/ 6778663 w 7003777"/>
              <a:gd name="connsiteY5" fmla="*/ 1350655 h 1350655"/>
              <a:gd name="connsiteX6" fmla="*/ 225114 w 7003777"/>
              <a:gd name="connsiteY6" fmla="*/ 1350655 h 1350655"/>
              <a:gd name="connsiteX7" fmla="*/ 0 w 7003777"/>
              <a:gd name="connsiteY7" fmla="*/ 1125541 h 1350655"/>
              <a:gd name="connsiteX8" fmla="*/ 0 w 7003777"/>
              <a:gd name="connsiteY8" fmla="*/ 225114 h 1350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03777" h="1350655">
                <a:moveTo>
                  <a:pt x="0" y="225114"/>
                </a:moveTo>
                <a:cubicBezTo>
                  <a:pt x="0" y="100787"/>
                  <a:pt x="100787" y="0"/>
                  <a:pt x="225114" y="0"/>
                </a:cubicBezTo>
                <a:lnTo>
                  <a:pt x="6778663" y="0"/>
                </a:lnTo>
                <a:cubicBezTo>
                  <a:pt x="6902990" y="0"/>
                  <a:pt x="7003777" y="100787"/>
                  <a:pt x="7003777" y="225114"/>
                </a:cubicBezTo>
                <a:lnTo>
                  <a:pt x="7003777" y="1125541"/>
                </a:lnTo>
                <a:cubicBezTo>
                  <a:pt x="7003777" y="1249868"/>
                  <a:pt x="6902990" y="1350655"/>
                  <a:pt x="6778663" y="1350655"/>
                </a:cubicBezTo>
                <a:lnTo>
                  <a:pt x="225114" y="1350655"/>
                </a:lnTo>
                <a:cubicBezTo>
                  <a:pt x="100787" y="1350655"/>
                  <a:pt x="0" y="1249868"/>
                  <a:pt x="0" y="1125541"/>
                </a:cubicBezTo>
                <a:lnTo>
                  <a:pt x="0" y="225114"/>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95474" tIns="195474" rIns="195474" bIns="195474" numCol="1" spcCol="1270" anchor="ctr" anchorCtr="0">
            <a:noAutofit/>
          </a:bodyPr>
          <a:lstStyle/>
          <a:p>
            <a:pPr marL="0" lvl="0" indent="0" algn="l" defTabSz="1511300">
              <a:lnSpc>
                <a:spcPct val="90000"/>
              </a:lnSpc>
              <a:spcBef>
                <a:spcPct val="0"/>
              </a:spcBef>
              <a:spcAft>
                <a:spcPct val="35000"/>
              </a:spcAft>
              <a:buNone/>
            </a:pPr>
            <a:r>
              <a:rPr lang="fr-FR" sz="3400" kern="1200" dirty="0"/>
              <a:t>Contexte </a:t>
            </a:r>
            <a:endParaRPr lang="en-US" sz="3400" kern="1200" dirty="0"/>
          </a:p>
        </p:txBody>
      </p:sp>
      <p:sp>
        <p:nvSpPr>
          <p:cNvPr id="5" name="Forme libre : forme 4">
            <a:extLst>
              <a:ext uri="{FF2B5EF4-FFF2-40B4-BE49-F238E27FC236}">
                <a16:creationId xmlns:a16="http://schemas.microsoft.com/office/drawing/2014/main" id="{5368FABC-DBA5-42D7-B8F7-7D56E2904925}"/>
              </a:ext>
            </a:extLst>
          </p:cNvPr>
          <p:cNvSpPr/>
          <p:nvPr/>
        </p:nvSpPr>
        <p:spPr>
          <a:xfrm>
            <a:off x="4807223" y="1979387"/>
            <a:ext cx="7003777" cy="1350655"/>
          </a:xfrm>
          <a:custGeom>
            <a:avLst/>
            <a:gdLst>
              <a:gd name="connsiteX0" fmla="*/ 0 w 7003777"/>
              <a:gd name="connsiteY0" fmla="*/ 225114 h 1350655"/>
              <a:gd name="connsiteX1" fmla="*/ 225114 w 7003777"/>
              <a:gd name="connsiteY1" fmla="*/ 0 h 1350655"/>
              <a:gd name="connsiteX2" fmla="*/ 6778663 w 7003777"/>
              <a:gd name="connsiteY2" fmla="*/ 0 h 1350655"/>
              <a:gd name="connsiteX3" fmla="*/ 7003777 w 7003777"/>
              <a:gd name="connsiteY3" fmla="*/ 225114 h 1350655"/>
              <a:gd name="connsiteX4" fmla="*/ 7003777 w 7003777"/>
              <a:gd name="connsiteY4" fmla="*/ 1125541 h 1350655"/>
              <a:gd name="connsiteX5" fmla="*/ 6778663 w 7003777"/>
              <a:gd name="connsiteY5" fmla="*/ 1350655 h 1350655"/>
              <a:gd name="connsiteX6" fmla="*/ 225114 w 7003777"/>
              <a:gd name="connsiteY6" fmla="*/ 1350655 h 1350655"/>
              <a:gd name="connsiteX7" fmla="*/ 0 w 7003777"/>
              <a:gd name="connsiteY7" fmla="*/ 1125541 h 1350655"/>
              <a:gd name="connsiteX8" fmla="*/ 0 w 7003777"/>
              <a:gd name="connsiteY8" fmla="*/ 225114 h 1350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03777" h="1350655">
                <a:moveTo>
                  <a:pt x="0" y="225114"/>
                </a:moveTo>
                <a:cubicBezTo>
                  <a:pt x="0" y="100787"/>
                  <a:pt x="100787" y="0"/>
                  <a:pt x="225114" y="0"/>
                </a:cubicBezTo>
                <a:lnTo>
                  <a:pt x="6778663" y="0"/>
                </a:lnTo>
                <a:cubicBezTo>
                  <a:pt x="6902990" y="0"/>
                  <a:pt x="7003777" y="100787"/>
                  <a:pt x="7003777" y="225114"/>
                </a:cubicBezTo>
                <a:lnTo>
                  <a:pt x="7003777" y="1125541"/>
                </a:lnTo>
                <a:cubicBezTo>
                  <a:pt x="7003777" y="1249868"/>
                  <a:pt x="6902990" y="1350655"/>
                  <a:pt x="6778663" y="1350655"/>
                </a:cubicBezTo>
                <a:lnTo>
                  <a:pt x="225114" y="1350655"/>
                </a:lnTo>
                <a:cubicBezTo>
                  <a:pt x="100787" y="1350655"/>
                  <a:pt x="0" y="1249868"/>
                  <a:pt x="0" y="1125541"/>
                </a:cubicBezTo>
                <a:lnTo>
                  <a:pt x="0" y="225114"/>
                </a:lnTo>
                <a:close/>
              </a:path>
            </a:pathLst>
          </a:custGeom>
        </p:spPr>
        <p:style>
          <a:lnRef idx="2">
            <a:schemeClr val="lt1">
              <a:hueOff val="0"/>
              <a:satOff val="0"/>
              <a:lumOff val="0"/>
              <a:alphaOff val="0"/>
            </a:schemeClr>
          </a:lnRef>
          <a:fillRef idx="1">
            <a:schemeClr val="accent5">
              <a:hueOff val="5128723"/>
              <a:satOff val="2218"/>
              <a:lumOff val="1503"/>
              <a:alphaOff val="0"/>
            </a:schemeClr>
          </a:fillRef>
          <a:effectRef idx="0">
            <a:schemeClr val="accent5">
              <a:hueOff val="5128723"/>
              <a:satOff val="2218"/>
              <a:lumOff val="1503"/>
              <a:alphaOff val="0"/>
            </a:schemeClr>
          </a:effectRef>
          <a:fontRef idx="minor">
            <a:schemeClr val="lt1"/>
          </a:fontRef>
        </p:style>
        <p:txBody>
          <a:bodyPr spcFirstLastPara="0" vert="horz" wrap="square" lIns="195474" tIns="195474" rIns="195474" bIns="195474" numCol="1" spcCol="1270" anchor="ctr" anchorCtr="0">
            <a:noAutofit/>
          </a:bodyPr>
          <a:lstStyle/>
          <a:p>
            <a:pPr marL="0" lvl="0" indent="0" algn="l" defTabSz="1511300">
              <a:lnSpc>
                <a:spcPct val="90000"/>
              </a:lnSpc>
              <a:spcBef>
                <a:spcPct val="0"/>
              </a:spcBef>
              <a:spcAft>
                <a:spcPct val="35000"/>
              </a:spcAft>
              <a:buNone/>
            </a:pPr>
            <a:r>
              <a:rPr lang="fr-FR" sz="3400" kern="1200" dirty="0"/>
              <a:t>Présentation générale du jeu de données</a:t>
            </a:r>
            <a:endParaRPr lang="en-US" sz="3400" kern="1200" dirty="0"/>
          </a:p>
        </p:txBody>
      </p:sp>
      <p:sp>
        <p:nvSpPr>
          <p:cNvPr id="6" name="Forme libre : forme 5">
            <a:extLst>
              <a:ext uri="{FF2B5EF4-FFF2-40B4-BE49-F238E27FC236}">
                <a16:creationId xmlns:a16="http://schemas.microsoft.com/office/drawing/2014/main" id="{DDEACF76-4240-499E-9D26-3ED71525660B}"/>
              </a:ext>
            </a:extLst>
          </p:cNvPr>
          <p:cNvSpPr/>
          <p:nvPr/>
        </p:nvSpPr>
        <p:spPr>
          <a:xfrm>
            <a:off x="4807223" y="3427962"/>
            <a:ext cx="7003777" cy="1350655"/>
          </a:xfrm>
          <a:custGeom>
            <a:avLst/>
            <a:gdLst>
              <a:gd name="connsiteX0" fmla="*/ 0 w 7003777"/>
              <a:gd name="connsiteY0" fmla="*/ 225114 h 1350655"/>
              <a:gd name="connsiteX1" fmla="*/ 225114 w 7003777"/>
              <a:gd name="connsiteY1" fmla="*/ 0 h 1350655"/>
              <a:gd name="connsiteX2" fmla="*/ 6778663 w 7003777"/>
              <a:gd name="connsiteY2" fmla="*/ 0 h 1350655"/>
              <a:gd name="connsiteX3" fmla="*/ 7003777 w 7003777"/>
              <a:gd name="connsiteY3" fmla="*/ 225114 h 1350655"/>
              <a:gd name="connsiteX4" fmla="*/ 7003777 w 7003777"/>
              <a:gd name="connsiteY4" fmla="*/ 1125541 h 1350655"/>
              <a:gd name="connsiteX5" fmla="*/ 6778663 w 7003777"/>
              <a:gd name="connsiteY5" fmla="*/ 1350655 h 1350655"/>
              <a:gd name="connsiteX6" fmla="*/ 225114 w 7003777"/>
              <a:gd name="connsiteY6" fmla="*/ 1350655 h 1350655"/>
              <a:gd name="connsiteX7" fmla="*/ 0 w 7003777"/>
              <a:gd name="connsiteY7" fmla="*/ 1125541 h 1350655"/>
              <a:gd name="connsiteX8" fmla="*/ 0 w 7003777"/>
              <a:gd name="connsiteY8" fmla="*/ 225114 h 1350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03777" h="1350655">
                <a:moveTo>
                  <a:pt x="0" y="225114"/>
                </a:moveTo>
                <a:cubicBezTo>
                  <a:pt x="0" y="100787"/>
                  <a:pt x="100787" y="0"/>
                  <a:pt x="225114" y="0"/>
                </a:cubicBezTo>
                <a:lnTo>
                  <a:pt x="6778663" y="0"/>
                </a:lnTo>
                <a:cubicBezTo>
                  <a:pt x="6902990" y="0"/>
                  <a:pt x="7003777" y="100787"/>
                  <a:pt x="7003777" y="225114"/>
                </a:cubicBezTo>
                <a:lnTo>
                  <a:pt x="7003777" y="1125541"/>
                </a:lnTo>
                <a:cubicBezTo>
                  <a:pt x="7003777" y="1249868"/>
                  <a:pt x="6902990" y="1350655"/>
                  <a:pt x="6778663" y="1350655"/>
                </a:cubicBezTo>
                <a:lnTo>
                  <a:pt x="225114" y="1350655"/>
                </a:lnTo>
                <a:cubicBezTo>
                  <a:pt x="100787" y="1350655"/>
                  <a:pt x="0" y="1249868"/>
                  <a:pt x="0" y="1125541"/>
                </a:cubicBezTo>
                <a:lnTo>
                  <a:pt x="0" y="225114"/>
                </a:lnTo>
                <a:close/>
              </a:path>
            </a:pathLst>
          </a:custGeom>
        </p:spPr>
        <p:style>
          <a:lnRef idx="2">
            <a:schemeClr val="lt1">
              <a:hueOff val="0"/>
              <a:satOff val="0"/>
              <a:lumOff val="0"/>
              <a:alphaOff val="0"/>
            </a:schemeClr>
          </a:lnRef>
          <a:fillRef idx="1">
            <a:schemeClr val="accent5">
              <a:hueOff val="10257446"/>
              <a:satOff val="4436"/>
              <a:lumOff val="3007"/>
              <a:alphaOff val="0"/>
            </a:schemeClr>
          </a:fillRef>
          <a:effectRef idx="0">
            <a:schemeClr val="accent5">
              <a:hueOff val="10257446"/>
              <a:satOff val="4436"/>
              <a:lumOff val="3007"/>
              <a:alphaOff val="0"/>
            </a:schemeClr>
          </a:effectRef>
          <a:fontRef idx="minor">
            <a:schemeClr val="lt1"/>
          </a:fontRef>
        </p:style>
        <p:txBody>
          <a:bodyPr spcFirstLastPara="0" vert="horz" wrap="square" lIns="195474" tIns="195474" rIns="195474" bIns="195474" numCol="1" spcCol="1270" anchor="ctr" anchorCtr="0">
            <a:noAutofit/>
          </a:bodyPr>
          <a:lstStyle/>
          <a:p>
            <a:pPr marL="0" lvl="0" indent="0" algn="l" defTabSz="1511300">
              <a:lnSpc>
                <a:spcPct val="90000"/>
              </a:lnSpc>
              <a:spcBef>
                <a:spcPct val="0"/>
              </a:spcBef>
              <a:spcAft>
                <a:spcPct val="35000"/>
              </a:spcAft>
              <a:buNone/>
            </a:pPr>
            <a:r>
              <a:rPr lang="fr-FR" sz="3400" kern="1200" dirty="0"/>
              <a:t>Analyse des données statistiques</a:t>
            </a:r>
            <a:endParaRPr lang="en-US" sz="3400" kern="1200" dirty="0"/>
          </a:p>
        </p:txBody>
      </p:sp>
      <p:sp>
        <p:nvSpPr>
          <p:cNvPr id="7" name="Forme libre : forme 6">
            <a:extLst>
              <a:ext uri="{FF2B5EF4-FFF2-40B4-BE49-F238E27FC236}">
                <a16:creationId xmlns:a16="http://schemas.microsoft.com/office/drawing/2014/main" id="{3530AAE8-8F15-401F-80F4-2BD566A54B12}"/>
              </a:ext>
            </a:extLst>
          </p:cNvPr>
          <p:cNvSpPr/>
          <p:nvPr/>
        </p:nvSpPr>
        <p:spPr>
          <a:xfrm>
            <a:off x="4807223" y="4876537"/>
            <a:ext cx="7003777" cy="1350655"/>
          </a:xfrm>
          <a:custGeom>
            <a:avLst/>
            <a:gdLst>
              <a:gd name="connsiteX0" fmla="*/ 0 w 7003777"/>
              <a:gd name="connsiteY0" fmla="*/ 225114 h 1350655"/>
              <a:gd name="connsiteX1" fmla="*/ 225114 w 7003777"/>
              <a:gd name="connsiteY1" fmla="*/ 0 h 1350655"/>
              <a:gd name="connsiteX2" fmla="*/ 6778663 w 7003777"/>
              <a:gd name="connsiteY2" fmla="*/ 0 h 1350655"/>
              <a:gd name="connsiteX3" fmla="*/ 7003777 w 7003777"/>
              <a:gd name="connsiteY3" fmla="*/ 225114 h 1350655"/>
              <a:gd name="connsiteX4" fmla="*/ 7003777 w 7003777"/>
              <a:gd name="connsiteY4" fmla="*/ 1125541 h 1350655"/>
              <a:gd name="connsiteX5" fmla="*/ 6778663 w 7003777"/>
              <a:gd name="connsiteY5" fmla="*/ 1350655 h 1350655"/>
              <a:gd name="connsiteX6" fmla="*/ 225114 w 7003777"/>
              <a:gd name="connsiteY6" fmla="*/ 1350655 h 1350655"/>
              <a:gd name="connsiteX7" fmla="*/ 0 w 7003777"/>
              <a:gd name="connsiteY7" fmla="*/ 1125541 h 1350655"/>
              <a:gd name="connsiteX8" fmla="*/ 0 w 7003777"/>
              <a:gd name="connsiteY8" fmla="*/ 225114 h 1350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03777" h="1350655">
                <a:moveTo>
                  <a:pt x="0" y="225114"/>
                </a:moveTo>
                <a:cubicBezTo>
                  <a:pt x="0" y="100787"/>
                  <a:pt x="100787" y="0"/>
                  <a:pt x="225114" y="0"/>
                </a:cubicBezTo>
                <a:lnTo>
                  <a:pt x="6778663" y="0"/>
                </a:lnTo>
                <a:cubicBezTo>
                  <a:pt x="6902990" y="0"/>
                  <a:pt x="7003777" y="100787"/>
                  <a:pt x="7003777" y="225114"/>
                </a:cubicBezTo>
                <a:lnTo>
                  <a:pt x="7003777" y="1125541"/>
                </a:lnTo>
                <a:cubicBezTo>
                  <a:pt x="7003777" y="1249868"/>
                  <a:pt x="6902990" y="1350655"/>
                  <a:pt x="6778663" y="1350655"/>
                </a:cubicBezTo>
                <a:lnTo>
                  <a:pt x="225114" y="1350655"/>
                </a:lnTo>
                <a:cubicBezTo>
                  <a:pt x="100787" y="1350655"/>
                  <a:pt x="0" y="1249868"/>
                  <a:pt x="0" y="1125541"/>
                </a:cubicBezTo>
                <a:lnTo>
                  <a:pt x="0" y="225114"/>
                </a:lnTo>
                <a:close/>
              </a:path>
            </a:pathLst>
          </a:custGeom>
        </p:spPr>
        <p:style>
          <a:lnRef idx="2">
            <a:schemeClr val="lt1">
              <a:hueOff val="0"/>
              <a:satOff val="0"/>
              <a:lumOff val="0"/>
              <a:alphaOff val="0"/>
            </a:schemeClr>
          </a:lnRef>
          <a:fillRef idx="1">
            <a:schemeClr val="accent5">
              <a:hueOff val="15386168"/>
              <a:satOff val="6654"/>
              <a:lumOff val="4510"/>
              <a:alphaOff val="0"/>
            </a:schemeClr>
          </a:fillRef>
          <a:effectRef idx="0">
            <a:schemeClr val="accent5">
              <a:hueOff val="15386168"/>
              <a:satOff val="6654"/>
              <a:lumOff val="4510"/>
              <a:alphaOff val="0"/>
            </a:schemeClr>
          </a:effectRef>
          <a:fontRef idx="minor">
            <a:schemeClr val="lt1"/>
          </a:fontRef>
        </p:style>
        <p:txBody>
          <a:bodyPr spcFirstLastPara="0" vert="horz" wrap="square" lIns="195474" tIns="195474" rIns="195474" bIns="195474" numCol="1" spcCol="1270" anchor="ctr" anchorCtr="0">
            <a:noAutofit/>
          </a:bodyPr>
          <a:lstStyle/>
          <a:p>
            <a:pPr marL="0" lvl="0" indent="0" algn="l" defTabSz="1511300">
              <a:lnSpc>
                <a:spcPct val="90000"/>
              </a:lnSpc>
              <a:spcBef>
                <a:spcPct val="0"/>
              </a:spcBef>
              <a:spcAft>
                <a:spcPct val="35000"/>
              </a:spcAft>
              <a:buNone/>
            </a:pPr>
            <a:r>
              <a:rPr lang="fr-FR" sz="3400" kern="1200" dirty="0"/>
              <a:t>Synthèse</a:t>
            </a:r>
            <a:endParaRPr lang="en-US" sz="3400" kern="1200" dirty="0"/>
          </a:p>
        </p:txBody>
      </p:sp>
    </p:spTree>
    <p:extLst>
      <p:ext uri="{BB962C8B-B14F-4D97-AF65-F5344CB8AC3E}">
        <p14:creationId xmlns:p14="http://schemas.microsoft.com/office/powerpoint/2010/main" val="171735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812DCB-CE98-4695-B2B1-65F27DD07BC4}"/>
              </a:ext>
            </a:extLst>
          </p:cNvPr>
          <p:cNvSpPr/>
          <p:nvPr/>
        </p:nvSpPr>
        <p:spPr>
          <a:xfrm>
            <a:off x="0" y="1"/>
            <a:ext cx="12192000" cy="1499016"/>
          </a:xfrm>
          <a:prstGeom prst="rect">
            <a:avLst/>
          </a:prstGeom>
          <a:solidFill>
            <a:srgbClr val="7C49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C5E39C-0873-4800-92AF-ED903C456C61}"/>
              </a:ext>
            </a:extLst>
          </p:cNvPr>
          <p:cNvSpPr>
            <a:spLocks noGrp="1"/>
          </p:cNvSpPr>
          <p:nvPr>
            <p:ph type="title"/>
          </p:nvPr>
        </p:nvSpPr>
        <p:spPr>
          <a:xfrm>
            <a:off x="458694" y="365761"/>
            <a:ext cx="10895106" cy="878424"/>
          </a:xfrm>
        </p:spPr>
        <p:txBody>
          <a:bodyPr/>
          <a:lstStyle/>
          <a:p>
            <a:r>
              <a:rPr lang="fr-FR" b="1" dirty="0">
                <a:solidFill>
                  <a:schemeClr val="bg1"/>
                </a:solidFill>
              </a:rPr>
              <a:t>3.1.5 Analyse univariée</a:t>
            </a:r>
            <a:endParaRPr lang="en-US" b="1" dirty="0">
              <a:solidFill>
                <a:schemeClr val="bg1"/>
              </a:solidFill>
            </a:endParaRPr>
          </a:p>
        </p:txBody>
      </p:sp>
      <p:pic>
        <p:nvPicPr>
          <p:cNvPr id="6" name="Picture 5">
            <a:extLst>
              <a:ext uri="{FF2B5EF4-FFF2-40B4-BE49-F238E27FC236}">
                <a16:creationId xmlns:a16="http://schemas.microsoft.com/office/drawing/2014/main" id="{DC352AFC-8E44-4670-9211-094C52D26FB4}"/>
              </a:ext>
            </a:extLst>
          </p:cNvPr>
          <p:cNvPicPr>
            <a:picLocks noChangeAspect="1"/>
          </p:cNvPicPr>
          <p:nvPr/>
        </p:nvPicPr>
        <p:blipFill rotWithShape="1">
          <a:blip r:embed="rId2"/>
          <a:srcRect l="20026" t="33475" r="15904" b="7376"/>
          <a:stretch/>
        </p:blipFill>
        <p:spPr>
          <a:xfrm>
            <a:off x="1507787" y="1700427"/>
            <a:ext cx="8414425" cy="4369633"/>
          </a:xfrm>
          <a:prstGeom prst="rect">
            <a:avLst/>
          </a:prstGeom>
        </p:spPr>
      </p:pic>
    </p:spTree>
    <p:extLst>
      <p:ext uri="{BB962C8B-B14F-4D97-AF65-F5344CB8AC3E}">
        <p14:creationId xmlns:p14="http://schemas.microsoft.com/office/powerpoint/2010/main" val="2177902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812DCB-CE98-4695-B2B1-65F27DD07BC4}"/>
              </a:ext>
            </a:extLst>
          </p:cNvPr>
          <p:cNvSpPr/>
          <p:nvPr/>
        </p:nvSpPr>
        <p:spPr>
          <a:xfrm>
            <a:off x="0" y="1"/>
            <a:ext cx="12192000" cy="1499016"/>
          </a:xfrm>
          <a:prstGeom prst="rect">
            <a:avLst/>
          </a:prstGeom>
          <a:solidFill>
            <a:srgbClr val="7C49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C5E39C-0873-4800-92AF-ED903C456C61}"/>
              </a:ext>
            </a:extLst>
          </p:cNvPr>
          <p:cNvSpPr>
            <a:spLocks noGrp="1"/>
          </p:cNvSpPr>
          <p:nvPr>
            <p:ph type="title"/>
          </p:nvPr>
        </p:nvSpPr>
        <p:spPr>
          <a:xfrm>
            <a:off x="458694" y="365761"/>
            <a:ext cx="10895106" cy="878424"/>
          </a:xfrm>
        </p:spPr>
        <p:txBody>
          <a:bodyPr/>
          <a:lstStyle/>
          <a:p>
            <a:r>
              <a:rPr lang="fr-FR" b="1" dirty="0">
                <a:solidFill>
                  <a:schemeClr val="bg1"/>
                </a:solidFill>
              </a:rPr>
              <a:t>3.1.6 Analyse univariée</a:t>
            </a:r>
            <a:endParaRPr lang="en-US" b="1" dirty="0">
              <a:solidFill>
                <a:schemeClr val="bg1"/>
              </a:solidFill>
            </a:endParaRPr>
          </a:p>
        </p:txBody>
      </p:sp>
      <p:pic>
        <p:nvPicPr>
          <p:cNvPr id="8" name="Picture 7">
            <a:extLst>
              <a:ext uri="{FF2B5EF4-FFF2-40B4-BE49-F238E27FC236}">
                <a16:creationId xmlns:a16="http://schemas.microsoft.com/office/drawing/2014/main" id="{4EACF1A2-DE87-4926-99BB-8EAABF7171DB}"/>
              </a:ext>
            </a:extLst>
          </p:cNvPr>
          <p:cNvPicPr>
            <a:picLocks noChangeAspect="1"/>
          </p:cNvPicPr>
          <p:nvPr/>
        </p:nvPicPr>
        <p:blipFill rotWithShape="1">
          <a:blip r:embed="rId2"/>
          <a:srcRect l="13644" t="37304" r="14388" b="5334"/>
          <a:stretch/>
        </p:blipFill>
        <p:spPr>
          <a:xfrm>
            <a:off x="554475" y="1609944"/>
            <a:ext cx="10685835" cy="4790855"/>
          </a:xfrm>
          <a:prstGeom prst="rect">
            <a:avLst/>
          </a:prstGeom>
        </p:spPr>
      </p:pic>
    </p:spTree>
    <p:extLst>
      <p:ext uri="{BB962C8B-B14F-4D97-AF65-F5344CB8AC3E}">
        <p14:creationId xmlns:p14="http://schemas.microsoft.com/office/powerpoint/2010/main" val="37497399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812DCB-CE98-4695-B2B1-65F27DD07BC4}"/>
              </a:ext>
            </a:extLst>
          </p:cNvPr>
          <p:cNvSpPr/>
          <p:nvPr/>
        </p:nvSpPr>
        <p:spPr>
          <a:xfrm>
            <a:off x="0" y="1"/>
            <a:ext cx="12192000" cy="1499016"/>
          </a:xfrm>
          <a:prstGeom prst="rect">
            <a:avLst/>
          </a:prstGeom>
          <a:solidFill>
            <a:srgbClr val="7C49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C5E39C-0873-4800-92AF-ED903C456C61}"/>
              </a:ext>
            </a:extLst>
          </p:cNvPr>
          <p:cNvSpPr>
            <a:spLocks noGrp="1"/>
          </p:cNvSpPr>
          <p:nvPr>
            <p:ph type="title"/>
          </p:nvPr>
        </p:nvSpPr>
        <p:spPr>
          <a:xfrm>
            <a:off x="458694" y="365761"/>
            <a:ext cx="10895106" cy="878424"/>
          </a:xfrm>
        </p:spPr>
        <p:txBody>
          <a:bodyPr/>
          <a:lstStyle/>
          <a:p>
            <a:r>
              <a:rPr lang="fr-FR" b="1" dirty="0">
                <a:solidFill>
                  <a:schemeClr val="bg1"/>
                </a:solidFill>
              </a:rPr>
              <a:t>3.1.7 Analyse univariée</a:t>
            </a:r>
            <a:endParaRPr lang="en-US" b="1" dirty="0">
              <a:solidFill>
                <a:schemeClr val="bg1"/>
              </a:solidFill>
            </a:endParaRPr>
          </a:p>
        </p:txBody>
      </p:sp>
      <p:pic>
        <p:nvPicPr>
          <p:cNvPr id="5" name="Picture 4">
            <a:extLst>
              <a:ext uri="{FF2B5EF4-FFF2-40B4-BE49-F238E27FC236}">
                <a16:creationId xmlns:a16="http://schemas.microsoft.com/office/drawing/2014/main" id="{65669359-8995-46FB-B00E-EF22AAE26664}"/>
              </a:ext>
            </a:extLst>
          </p:cNvPr>
          <p:cNvPicPr>
            <a:picLocks noChangeAspect="1"/>
          </p:cNvPicPr>
          <p:nvPr/>
        </p:nvPicPr>
        <p:blipFill>
          <a:blip r:embed="rId2"/>
          <a:stretch>
            <a:fillRect/>
          </a:stretch>
        </p:blipFill>
        <p:spPr>
          <a:xfrm>
            <a:off x="1733144" y="1737877"/>
            <a:ext cx="9074285" cy="4673257"/>
          </a:xfrm>
          <a:prstGeom prst="rect">
            <a:avLst/>
          </a:prstGeom>
        </p:spPr>
      </p:pic>
    </p:spTree>
    <p:extLst>
      <p:ext uri="{BB962C8B-B14F-4D97-AF65-F5344CB8AC3E}">
        <p14:creationId xmlns:p14="http://schemas.microsoft.com/office/powerpoint/2010/main" val="24881409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812DCB-CE98-4695-B2B1-65F27DD07BC4}"/>
              </a:ext>
            </a:extLst>
          </p:cNvPr>
          <p:cNvSpPr/>
          <p:nvPr/>
        </p:nvSpPr>
        <p:spPr>
          <a:xfrm>
            <a:off x="0" y="1"/>
            <a:ext cx="12192000" cy="1499016"/>
          </a:xfrm>
          <a:prstGeom prst="rect">
            <a:avLst/>
          </a:prstGeom>
          <a:solidFill>
            <a:srgbClr val="7C49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C5E39C-0873-4800-92AF-ED903C456C61}"/>
              </a:ext>
            </a:extLst>
          </p:cNvPr>
          <p:cNvSpPr>
            <a:spLocks noGrp="1"/>
          </p:cNvSpPr>
          <p:nvPr>
            <p:ph type="title"/>
          </p:nvPr>
        </p:nvSpPr>
        <p:spPr>
          <a:xfrm>
            <a:off x="458694" y="365761"/>
            <a:ext cx="10895106" cy="878424"/>
          </a:xfrm>
        </p:spPr>
        <p:txBody>
          <a:bodyPr/>
          <a:lstStyle/>
          <a:p>
            <a:r>
              <a:rPr lang="fr-FR" b="1" dirty="0">
                <a:solidFill>
                  <a:schemeClr val="bg1"/>
                </a:solidFill>
              </a:rPr>
              <a:t>3.1.8 Analyse univariée</a:t>
            </a:r>
            <a:endParaRPr lang="en-US" b="1" dirty="0">
              <a:solidFill>
                <a:schemeClr val="bg1"/>
              </a:solidFill>
            </a:endParaRPr>
          </a:p>
        </p:txBody>
      </p:sp>
      <p:pic>
        <p:nvPicPr>
          <p:cNvPr id="6" name="Picture 5">
            <a:extLst>
              <a:ext uri="{FF2B5EF4-FFF2-40B4-BE49-F238E27FC236}">
                <a16:creationId xmlns:a16="http://schemas.microsoft.com/office/drawing/2014/main" id="{2B0BC376-B472-42CD-92B5-3C92180CEB3A}"/>
              </a:ext>
            </a:extLst>
          </p:cNvPr>
          <p:cNvPicPr>
            <a:picLocks noChangeAspect="1"/>
          </p:cNvPicPr>
          <p:nvPr/>
        </p:nvPicPr>
        <p:blipFill>
          <a:blip r:embed="rId2"/>
          <a:stretch>
            <a:fillRect/>
          </a:stretch>
        </p:blipFill>
        <p:spPr>
          <a:xfrm>
            <a:off x="1396159" y="1609945"/>
            <a:ext cx="9020175" cy="4943475"/>
          </a:xfrm>
          <a:prstGeom prst="rect">
            <a:avLst/>
          </a:prstGeom>
        </p:spPr>
      </p:pic>
    </p:spTree>
    <p:extLst>
      <p:ext uri="{BB962C8B-B14F-4D97-AF65-F5344CB8AC3E}">
        <p14:creationId xmlns:p14="http://schemas.microsoft.com/office/powerpoint/2010/main" val="1699716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812DCB-CE98-4695-B2B1-65F27DD07BC4}"/>
              </a:ext>
            </a:extLst>
          </p:cNvPr>
          <p:cNvSpPr/>
          <p:nvPr/>
        </p:nvSpPr>
        <p:spPr>
          <a:xfrm>
            <a:off x="0" y="1"/>
            <a:ext cx="12192000" cy="1499016"/>
          </a:xfrm>
          <a:prstGeom prst="rect">
            <a:avLst/>
          </a:prstGeom>
          <a:solidFill>
            <a:srgbClr val="FF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23C5E39C-0873-4800-92AF-ED903C456C61}"/>
              </a:ext>
            </a:extLst>
          </p:cNvPr>
          <p:cNvSpPr>
            <a:spLocks noGrp="1"/>
          </p:cNvSpPr>
          <p:nvPr>
            <p:ph type="title"/>
          </p:nvPr>
        </p:nvSpPr>
        <p:spPr>
          <a:xfrm>
            <a:off x="458694" y="365761"/>
            <a:ext cx="10895106" cy="878424"/>
          </a:xfrm>
        </p:spPr>
        <p:txBody>
          <a:bodyPr/>
          <a:lstStyle/>
          <a:p>
            <a:r>
              <a:rPr lang="fr-FR" b="1" dirty="0">
                <a:solidFill>
                  <a:schemeClr val="bg1"/>
                </a:solidFill>
              </a:rPr>
              <a:t>3.2.1 Analyse multivariée</a:t>
            </a:r>
            <a:endParaRPr lang="en-US" b="1" dirty="0">
              <a:solidFill>
                <a:schemeClr val="bg1"/>
              </a:solidFill>
            </a:endParaRPr>
          </a:p>
        </p:txBody>
      </p:sp>
      <p:sp>
        <p:nvSpPr>
          <p:cNvPr id="7" name="TextBox 6">
            <a:extLst>
              <a:ext uri="{FF2B5EF4-FFF2-40B4-BE49-F238E27FC236}">
                <a16:creationId xmlns:a16="http://schemas.microsoft.com/office/drawing/2014/main" id="{54ABF474-6C1D-4D54-A400-60404DD3FECD}"/>
              </a:ext>
            </a:extLst>
          </p:cNvPr>
          <p:cNvSpPr txBox="1"/>
          <p:nvPr/>
        </p:nvSpPr>
        <p:spPr>
          <a:xfrm>
            <a:off x="802095" y="2683400"/>
            <a:ext cx="10587810" cy="1754326"/>
          </a:xfrm>
          <a:prstGeom prst="rect">
            <a:avLst/>
          </a:prstGeom>
          <a:noFill/>
        </p:spPr>
        <p:txBody>
          <a:bodyPr wrap="square">
            <a:spAutoFit/>
          </a:bodyPr>
          <a:lstStyle/>
          <a:p>
            <a:r>
              <a:rPr lang="fr-FR" b="1" dirty="0"/>
              <a:t>Objectifs :</a:t>
            </a:r>
          </a:p>
          <a:p>
            <a:pPr>
              <a:buFont typeface="Arial" panose="020B0604020202020204" pitchFamily="34" charset="0"/>
              <a:buChar char="•"/>
            </a:pPr>
            <a:r>
              <a:rPr lang="fr-FR" b="1" dirty="0"/>
              <a:t>Explorer les Relations :</a:t>
            </a:r>
            <a:r>
              <a:rPr lang="fr-FR" dirty="0"/>
              <a:t> Identifier les relations entre plusieurs variables.</a:t>
            </a:r>
          </a:p>
          <a:p>
            <a:pPr>
              <a:buFont typeface="Arial" panose="020B0604020202020204" pitchFamily="34" charset="0"/>
              <a:buChar char="•"/>
            </a:pPr>
            <a:r>
              <a:rPr lang="fr-FR" b="1" dirty="0"/>
              <a:t>Modéliser les Dépendances :</a:t>
            </a:r>
            <a:r>
              <a:rPr lang="fr-FR" dirty="0"/>
              <a:t> Construire des modèles pour prédire ou expliquer les variables en fonction de plusieurs autres.</a:t>
            </a:r>
          </a:p>
          <a:p>
            <a:pPr>
              <a:buFont typeface="Arial" panose="020B0604020202020204" pitchFamily="34" charset="0"/>
              <a:buChar char="•"/>
            </a:pPr>
            <a:r>
              <a:rPr lang="fr-FR" b="1" dirty="0"/>
              <a:t>Réduire la Dimensionnalité :</a:t>
            </a:r>
            <a:r>
              <a:rPr lang="fr-FR" dirty="0"/>
              <a:t> Simplifier les données tout en conservant l'essentiel de l'information.</a:t>
            </a:r>
          </a:p>
        </p:txBody>
      </p:sp>
    </p:spTree>
    <p:extLst>
      <p:ext uri="{BB962C8B-B14F-4D97-AF65-F5344CB8AC3E}">
        <p14:creationId xmlns:p14="http://schemas.microsoft.com/office/powerpoint/2010/main" val="3170332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812DCB-CE98-4695-B2B1-65F27DD07BC4}"/>
              </a:ext>
            </a:extLst>
          </p:cNvPr>
          <p:cNvSpPr/>
          <p:nvPr/>
        </p:nvSpPr>
        <p:spPr>
          <a:xfrm>
            <a:off x="0" y="1"/>
            <a:ext cx="12192000" cy="1499016"/>
          </a:xfrm>
          <a:prstGeom prst="rect">
            <a:avLst/>
          </a:prstGeom>
          <a:solidFill>
            <a:srgbClr val="FF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C5E39C-0873-4800-92AF-ED903C456C61}"/>
              </a:ext>
            </a:extLst>
          </p:cNvPr>
          <p:cNvSpPr>
            <a:spLocks noGrp="1"/>
          </p:cNvSpPr>
          <p:nvPr>
            <p:ph type="title"/>
          </p:nvPr>
        </p:nvSpPr>
        <p:spPr>
          <a:xfrm>
            <a:off x="458694" y="365761"/>
            <a:ext cx="10895106" cy="878424"/>
          </a:xfrm>
        </p:spPr>
        <p:txBody>
          <a:bodyPr/>
          <a:lstStyle/>
          <a:p>
            <a:r>
              <a:rPr lang="fr-FR" b="1" dirty="0">
                <a:solidFill>
                  <a:schemeClr val="bg1"/>
                </a:solidFill>
              </a:rPr>
              <a:t>3.2 Analyse multivariée</a:t>
            </a:r>
            <a:endParaRPr lang="en-US" b="1" dirty="0">
              <a:solidFill>
                <a:schemeClr val="bg1"/>
              </a:solidFill>
            </a:endParaRPr>
          </a:p>
        </p:txBody>
      </p:sp>
      <p:sp>
        <p:nvSpPr>
          <p:cNvPr id="6" name="TextBox 5">
            <a:extLst>
              <a:ext uri="{FF2B5EF4-FFF2-40B4-BE49-F238E27FC236}">
                <a16:creationId xmlns:a16="http://schemas.microsoft.com/office/drawing/2014/main" id="{D433FB4D-A97D-4297-9023-06B41D20D617}"/>
              </a:ext>
            </a:extLst>
          </p:cNvPr>
          <p:cNvSpPr txBox="1"/>
          <p:nvPr/>
        </p:nvSpPr>
        <p:spPr>
          <a:xfrm>
            <a:off x="458694" y="1499017"/>
            <a:ext cx="6099242" cy="369332"/>
          </a:xfrm>
          <a:prstGeom prst="rect">
            <a:avLst/>
          </a:prstGeom>
          <a:noFill/>
        </p:spPr>
        <p:txBody>
          <a:bodyPr wrap="square">
            <a:spAutoFit/>
          </a:bodyPr>
          <a:lstStyle/>
          <a:p>
            <a:r>
              <a:rPr lang="fr-FR" b="1" dirty="0">
                <a:solidFill>
                  <a:srgbClr val="7030A0"/>
                </a:solidFill>
              </a:rPr>
              <a:t>Corrélation entre Espèce et Motif d'Abattage</a:t>
            </a:r>
            <a:endParaRPr lang="en-US" b="1" dirty="0">
              <a:solidFill>
                <a:srgbClr val="7030A0"/>
              </a:solidFill>
            </a:endParaRPr>
          </a:p>
        </p:txBody>
      </p:sp>
      <p:pic>
        <p:nvPicPr>
          <p:cNvPr id="8" name="Picture 7">
            <a:extLst>
              <a:ext uri="{FF2B5EF4-FFF2-40B4-BE49-F238E27FC236}">
                <a16:creationId xmlns:a16="http://schemas.microsoft.com/office/drawing/2014/main" id="{0FE02FF5-DCD7-4BA1-A25D-33EEF6C1FAE3}"/>
              </a:ext>
            </a:extLst>
          </p:cNvPr>
          <p:cNvPicPr>
            <a:picLocks noChangeAspect="1"/>
          </p:cNvPicPr>
          <p:nvPr/>
        </p:nvPicPr>
        <p:blipFill>
          <a:blip r:embed="rId2"/>
          <a:stretch>
            <a:fillRect/>
          </a:stretch>
        </p:blipFill>
        <p:spPr>
          <a:xfrm>
            <a:off x="190400" y="1864777"/>
            <a:ext cx="6984080" cy="4188717"/>
          </a:xfrm>
          <a:prstGeom prst="rect">
            <a:avLst/>
          </a:prstGeom>
        </p:spPr>
      </p:pic>
      <p:pic>
        <p:nvPicPr>
          <p:cNvPr id="11" name="Picture 10">
            <a:extLst>
              <a:ext uri="{FF2B5EF4-FFF2-40B4-BE49-F238E27FC236}">
                <a16:creationId xmlns:a16="http://schemas.microsoft.com/office/drawing/2014/main" id="{0DD36FAC-90AA-4928-8DB6-BBC1301A69C8}"/>
              </a:ext>
            </a:extLst>
          </p:cNvPr>
          <p:cNvPicPr>
            <a:picLocks noChangeAspect="1"/>
          </p:cNvPicPr>
          <p:nvPr/>
        </p:nvPicPr>
        <p:blipFill>
          <a:blip r:embed="rId3"/>
          <a:stretch>
            <a:fillRect/>
          </a:stretch>
        </p:blipFill>
        <p:spPr>
          <a:xfrm>
            <a:off x="4474724" y="5725648"/>
            <a:ext cx="7648170" cy="10533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197586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812DCB-CE98-4695-B2B1-65F27DD07BC4}"/>
              </a:ext>
            </a:extLst>
          </p:cNvPr>
          <p:cNvSpPr/>
          <p:nvPr/>
        </p:nvSpPr>
        <p:spPr>
          <a:xfrm>
            <a:off x="0" y="1"/>
            <a:ext cx="12192000" cy="1499016"/>
          </a:xfrm>
          <a:prstGeom prst="rect">
            <a:avLst/>
          </a:prstGeom>
          <a:solidFill>
            <a:srgbClr val="FF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C5E39C-0873-4800-92AF-ED903C456C61}"/>
              </a:ext>
            </a:extLst>
          </p:cNvPr>
          <p:cNvSpPr>
            <a:spLocks noGrp="1"/>
          </p:cNvSpPr>
          <p:nvPr>
            <p:ph type="title"/>
          </p:nvPr>
        </p:nvSpPr>
        <p:spPr>
          <a:xfrm>
            <a:off x="458694" y="365761"/>
            <a:ext cx="10895106" cy="878424"/>
          </a:xfrm>
        </p:spPr>
        <p:txBody>
          <a:bodyPr/>
          <a:lstStyle/>
          <a:p>
            <a:r>
              <a:rPr lang="fr-FR" b="1" dirty="0">
                <a:solidFill>
                  <a:schemeClr val="bg1"/>
                </a:solidFill>
              </a:rPr>
              <a:t>3.2 Analyse multivariée</a:t>
            </a:r>
            <a:endParaRPr lang="en-US" b="1" dirty="0">
              <a:solidFill>
                <a:schemeClr val="bg1"/>
              </a:solidFill>
            </a:endParaRPr>
          </a:p>
        </p:txBody>
      </p:sp>
      <p:pic>
        <p:nvPicPr>
          <p:cNvPr id="5" name="Picture 4">
            <a:extLst>
              <a:ext uri="{FF2B5EF4-FFF2-40B4-BE49-F238E27FC236}">
                <a16:creationId xmlns:a16="http://schemas.microsoft.com/office/drawing/2014/main" id="{8F91736B-F035-477B-834B-0A0813222037}"/>
              </a:ext>
            </a:extLst>
          </p:cNvPr>
          <p:cNvPicPr>
            <a:picLocks noChangeAspect="1"/>
          </p:cNvPicPr>
          <p:nvPr/>
        </p:nvPicPr>
        <p:blipFill>
          <a:blip r:embed="rId2"/>
          <a:stretch>
            <a:fillRect/>
          </a:stretch>
        </p:blipFill>
        <p:spPr>
          <a:xfrm>
            <a:off x="2054031" y="1853301"/>
            <a:ext cx="6624776" cy="4510347"/>
          </a:xfrm>
          <a:prstGeom prst="rect">
            <a:avLst/>
          </a:prstGeom>
        </p:spPr>
      </p:pic>
      <p:grpSp>
        <p:nvGrpSpPr>
          <p:cNvPr id="9" name="Group 8">
            <a:extLst>
              <a:ext uri="{FF2B5EF4-FFF2-40B4-BE49-F238E27FC236}">
                <a16:creationId xmlns:a16="http://schemas.microsoft.com/office/drawing/2014/main" id="{8D0A9C07-2489-4502-A5F7-0E484C3FCB32}"/>
              </a:ext>
            </a:extLst>
          </p:cNvPr>
          <p:cNvGrpSpPr/>
          <p:nvPr/>
        </p:nvGrpSpPr>
        <p:grpSpPr>
          <a:xfrm>
            <a:off x="4612405" y="6543674"/>
            <a:ext cx="1647825" cy="314325"/>
            <a:chOff x="98771" y="6356050"/>
            <a:chExt cx="1647825" cy="314325"/>
          </a:xfrm>
        </p:grpSpPr>
        <p:pic>
          <p:nvPicPr>
            <p:cNvPr id="6" name="Picture 5">
              <a:extLst>
                <a:ext uri="{FF2B5EF4-FFF2-40B4-BE49-F238E27FC236}">
                  <a16:creationId xmlns:a16="http://schemas.microsoft.com/office/drawing/2014/main" id="{567CD723-3095-4A84-94E4-554542036315}"/>
                </a:ext>
              </a:extLst>
            </p:cNvPr>
            <p:cNvPicPr>
              <a:picLocks noChangeAspect="1"/>
            </p:cNvPicPr>
            <p:nvPr/>
          </p:nvPicPr>
          <p:blipFill>
            <a:blip r:embed="rId3"/>
            <a:stretch>
              <a:fillRect/>
            </a:stretch>
          </p:blipFill>
          <p:spPr>
            <a:xfrm>
              <a:off x="98771" y="6356050"/>
              <a:ext cx="1647825" cy="314325"/>
            </a:xfrm>
            <a:prstGeom prst="rect">
              <a:avLst/>
            </a:prstGeom>
          </p:spPr>
        </p:pic>
        <p:sp>
          <p:nvSpPr>
            <p:cNvPr id="7" name="Rectangle 6">
              <a:extLst>
                <a:ext uri="{FF2B5EF4-FFF2-40B4-BE49-F238E27FC236}">
                  <a16:creationId xmlns:a16="http://schemas.microsoft.com/office/drawing/2014/main" id="{BF96112A-3101-4D51-81CA-98E99ADE3782}"/>
                </a:ext>
              </a:extLst>
            </p:cNvPr>
            <p:cNvSpPr/>
            <p:nvPr/>
          </p:nvSpPr>
          <p:spPr>
            <a:xfrm>
              <a:off x="98771" y="6363648"/>
              <a:ext cx="1450981" cy="2768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a:extLst>
              <a:ext uri="{FF2B5EF4-FFF2-40B4-BE49-F238E27FC236}">
                <a16:creationId xmlns:a16="http://schemas.microsoft.com/office/drawing/2014/main" id="{275C4741-8254-4CF9-84B5-455A6C094D05}"/>
              </a:ext>
            </a:extLst>
          </p:cNvPr>
          <p:cNvSpPr txBox="1"/>
          <p:nvPr/>
        </p:nvSpPr>
        <p:spPr>
          <a:xfrm>
            <a:off x="0" y="1477254"/>
            <a:ext cx="7718898" cy="338554"/>
          </a:xfrm>
          <a:prstGeom prst="rect">
            <a:avLst/>
          </a:prstGeom>
          <a:noFill/>
        </p:spPr>
        <p:txBody>
          <a:bodyPr wrap="square">
            <a:spAutoFit/>
          </a:bodyPr>
          <a:lstStyle/>
          <a:p>
            <a:pPr algn="l"/>
            <a:r>
              <a:rPr lang="fr-FR" sz="1600" b="1" i="0" dirty="0">
                <a:solidFill>
                  <a:srgbClr val="7C49A0"/>
                </a:solidFill>
                <a:effectLst/>
                <a:latin typeface="Helvetica Neue"/>
              </a:rPr>
              <a:t>Corrélation entre Arrondissement - Localisation et Adresse</a:t>
            </a:r>
          </a:p>
        </p:txBody>
      </p:sp>
    </p:spTree>
    <p:extLst>
      <p:ext uri="{BB962C8B-B14F-4D97-AF65-F5344CB8AC3E}">
        <p14:creationId xmlns:p14="http://schemas.microsoft.com/office/powerpoint/2010/main" val="40555088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812DCB-CE98-4695-B2B1-65F27DD07BC4}"/>
              </a:ext>
            </a:extLst>
          </p:cNvPr>
          <p:cNvSpPr/>
          <p:nvPr/>
        </p:nvSpPr>
        <p:spPr>
          <a:xfrm>
            <a:off x="0" y="1"/>
            <a:ext cx="12192000" cy="1499016"/>
          </a:xfrm>
          <a:prstGeom prst="rect">
            <a:avLst/>
          </a:prstGeom>
          <a:solidFill>
            <a:srgbClr val="FF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C5E39C-0873-4800-92AF-ED903C456C61}"/>
              </a:ext>
            </a:extLst>
          </p:cNvPr>
          <p:cNvSpPr>
            <a:spLocks noGrp="1"/>
          </p:cNvSpPr>
          <p:nvPr>
            <p:ph type="title"/>
          </p:nvPr>
        </p:nvSpPr>
        <p:spPr>
          <a:xfrm>
            <a:off x="390600" y="38089"/>
            <a:ext cx="10895106" cy="878424"/>
          </a:xfrm>
        </p:spPr>
        <p:txBody>
          <a:bodyPr/>
          <a:lstStyle/>
          <a:p>
            <a:r>
              <a:rPr lang="fr-FR" b="1" dirty="0">
                <a:solidFill>
                  <a:schemeClr val="bg1"/>
                </a:solidFill>
              </a:rPr>
              <a:t>3.2 Analyse multivariée</a:t>
            </a:r>
            <a:endParaRPr lang="en-US" b="1" dirty="0">
              <a:solidFill>
                <a:schemeClr val="bg1"/>
              </a:solidFill>
            </a:endParaRPr>
          </a:p>
        </p:txBody>
      </p:sp>
      <p:sp>
        <p:nvSpPr>
          <p:cNvPr id="8" name="TextBox 7">
            <a:extLst>
              <a:ext uri="{FF2B5EF4-FFF2-40B4-BE49-F238E27FC236}">
                <a16:creationId xmlns:a16="http://schemas.microsoft.com/office/drawing/2014/main" id="{275C4741-8254-4CF9-84B5-455A6C094D05}"/>
              </a:ext>
            </a:extLst>
          </p:cNvPr>
          <p:cNvSpPr txBox="1"/>
          <p:nvPr/>
        </p:nvSpPr>
        <p:spPr>
          <a:xfrm>
            <a:off x="684922" y="882651"/>
            <a:ext cx="7718898" cy="338554"/>
          </a:xfrm>
          <a:prstGeom prst="rect">
            <a:avLst/>
          </a:prstGeom>
          <a:noFill/>
        </p:spPr>
        <p:txBody>
          <a:bodyPr wrap="square">
            <a:spAutoFit/>
          </a:bodyPr>
          <a:lstStyle/>
          <a:p>
            <a:pPr algn="l"/>
            <a:r>
              <a:rPr lang="fr-FR" sz="1600" b="1" i="0" dirty="0">
                <a:solidFill>
                  <a:srgbClr val="7C49A0"/>
                </a:solidFill>
                <a:effectLst/>
                <a:latin typeface="Helvetica Neue"/>
              </a:rPr>
              <a:t>Corrélation entre Arrondissement - Localisation et Adresse</a:t>
            </a:r>
          </a:p>
        </p:txBody>
      </p:sp>
      <p:pic>
        <p:nvPicPr>
          <p:cNvPr id="10242" name="Picture 2">
            <a:extLst>
              <a:ext uri="{FF2B5EF4-FFF2-40B4-BE49-F238E27FC236}">
                <a16:creationId xmlns:a16="http://schemas.microsoft.com/office/drawing/2014/main" id="{600BC2A7-559B-4C63-A264-87E42A21AE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639" y="1610311"/>
            <a:ext cx="10223028" cy="5092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3168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812DCB-CE98-4695-B2B1-65F27DD07BC4}"/>
              </a:ext>
            </a:extLst>
          </p:cNvPr>
          <p:cNvSpPr/>
          <p:nvPr/>
        </p:nvSpPr>
        <p:spPr>
          <a:xfrm>
            <a:off x="0" y="1"/>
            <a:ext cx="12192000" cy="1499016"/>
          </a:xfrm>
          <a:prstGeom prst="rect">
            <a:avLst/>
          </a:prstGeom>
          <a:solidFill>
            <a:srgbClr val="FF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C5E39C-0873-4800-92AF-ED903C456C61}"/>
              </a:ext>
            </a:extLst>
          </p:cNvPr>
          <p:cNvSpPr>
            <a:spLocks noGrp="1"/>
          </p:cNvSpPr>
          <p:nvPr>
            <p:ph type="title"/>
          </p:nvPr>
        </p:nvSpPr>
        <p:spPr>
          <a:xfrm>
            <a:off x="458694" y="93387"/>
            <a:ext cx="10895106" cy="878424"/>
          </a:xfrm>
        </p:spPr>
        <p:txBody>
          <a:bodyPr/>
          <a:lstStyle/>
          <a:p>
            <a:r>
              <a:rPr lang="fr-FR" b="1">
                <a:solidFill>
                  <a:schemeClr val="bg1"/>
                </a:solidFill>
              </a:rPr>
              <a:t>3.2 Analyse multivariée</a:t>
            </a:r>
            <a:endParaRPr lang="en-US" b="1" dirty="0">
              <a:solidFill>
                <a:schemeClr val="bg1"/>
              </a:solidFill>
            </a:endParaRPr>
          </a:p>
        </p:txBody>
      </p:sp>
      <p:sp>
        <p:nvSpPr>
          <p:cNvPr id="5" name="TextBox 4">
            <a:extLst>
              <a:ext uri="{FF2B5EF4-FFF2-40B4-BE49-F238E27FC236}">
                <a16:creationId xmlns:a16="http://schemas.microsoft.com/office/drawing/2014/main" id="{292C99DB-A12D-404E-97F2-CD2D2FBA9A69}"/>
              </a:ext>
            </a:extLst>
          </p:cNvPr>
          <p:cNvSpPr txBox="1"/>
          <p:nvPr/>
        </p:nvSpPr>
        <p:spPr>
          <a:xfrm>
            <a:off x="458694" y="1621747"/>
            <a:ext cx="6099242" cy="369332"/>
          </a:xfrm>
          <a:prstGeom prst="rect">
            <a:avLst/>
          </a:prstGeom>
          <a:noFill/>
        </p:spPr>
        <p:txBody>
          <a:bodyPr wrap="square">
            <a:spAutoFit/>
          </a:bodyPr>
          <a:lstStyle/>
          <a:p>
            <a:pPr algn="l"/>
            <a:r>
              <a:rPr lang="fr-FR" b="1" i="0" dirty="0">
                <a:solidFill>
                  <a:srgbClr val="7C49A0"/>
                </a:solidFill>
                <a:effectLst/>
                <a:latin typeface="Helvetica Neue"/>
              </a:rPr>
              <a:t>Corrélation entre Espèce et Arrondissement</a:t>
            </a:r>
          </a:p>
        </p:txBody>
      </p:sp>
      <p:pic>
        <p:nvPicPr>
          <p:cNvPr id="6" name="Picture 5">
            <a:extLst>
              <a:ext uri="{FF2B5EF4-FFF2-40B4-BE49-F238E27FC236}">
                <a16:creationId xmlns:a16="http://schemas.microsoft.com/office/drawing/2014/main" id="{114C154E-A0C5-4FC9-BF8E-1B67A2EE0755}"/>
              </a:ext>
            </a:extLst>
          </p:cNvPr>
          <p:cNvPicPr>
            <a:picLocks noChangeAspect="1"/>
          </p:cNvPicPr>
          <p:nvPr/>
        </p:nvPicPr>
        <p:blipFill>
          <a:blip r:embed="rId2"/>
          <a:stretch>
            <a:fillRect/>
          </a:stretch>
        </p:blipFill>
        <p:spPr>
          <a:xfrm>
            <a:off x="644039" y="2113809"/>
            <a:ext cx="10524416" cy="5486944"/>
          </a:xfrm>
          <a:prstGeom prst="rect">
            <a:avLst/>
          </a:prstGeom>
        </p:spPr>
      </p:pic>
    </p:spTree>
    <p:extLst>
      <p:ext uri="{BB962C8B-B14F-4D97-AF65-F5344CB8AC3E}">
        <p14:creationId xmlns:p14="http://schemas.microsoft.com/office/powerpoint/2010/main" val="40305395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812DCB-CE98-4695-B2B1-65F27DD07BC4}"/>
              </a:ext>
            </a:extLst>
          </p:cNvPr>
          <p:cNvSpPr/>
          <p:nvPr/>
        </p:nvSpPr>
        <p:spPr>
          <a:xfrm>
            <a:off x="0" y="1"/>
            <a:ext cx="12192000" cy="1499016"/>
          </a:xfrm>
          <a:prstGeom prst="rect">
            <a:avLst/>
          </a:prstGeom>
          <a:solidFill>
            <a:srgbClr val="FF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C5E39C-0873-4800-92AF-ED903C456C61}"/>
              </a:ext>
            </a:extLst>
          </p:cNvPr>
          <p:cNvSpPr>
            <a:spLocks noGrp="1"/>
          </p:cNvSpPr>
          <p:nvPr>
            <p:ph type="title"/>
          </p:nvPr>
        </p:nvSpPr>
        <p:spPr>
          <a:xfrm>
            <a:off x="458694" y="93387"/>
            <a:ext cx="10895106" cy="878424"/>
          </a:xfrm>
        </p:spPr>
        <p:txBody>
          <a:bodyPr/>
          <a:lstStyle/>
          <a:p>
            <a:r>
              <a:rPr lang="fr-FR" b="1">
                <a:solidFill>
                  <a:schemeClr val="bg1"/>
                </a:solidFill>
              </a:rPr>
              <a:t>3.2 Analyse multivariée</a:t>
            </a:r>
            <a:endParaRPr lang="en-US" b="1" dirty="0">
              <a:solidFill>
                <a:schemeClr val="bg1"/>
              </a:solidFill>
            </a:endParaRPr>
          </a:p>
        </p:txBody>
      </p:sp>
      <p:sp>
        <p:nvSpPr>
          <p:cNvPr id="5" name="TextBox 4">
            <a:extLst>
              <a:ext uri="{FF2B5EF4-FFF2-40B4-BE49-F238E27FC236}">
                <a16:creationId xmlns:a16="http://schemas.microsoft.com/office/drawing/2014/main" id="{292C99DB-A12D-404E-97F2-CD2D2FBA9A69}"/>
              </a:ext>
            </a:extLst>
          </p:cNvPr>
          <p:cNvSpPr txBox="1"/>
          <p:nvPr/>
        </p:nvSpPr>
        <p:spPr>
          <a:xfrm>
            <a:off x="458694" y="1621747"/>
            <a:ext cx="7479076" cy="369332"/>
          </a:xfrm>
          <a:prstGeom prst="rect">
            <a:avLst/>
          </a:prstGeom>
          <a:noFill/>
        </p:spPr>
        <p:txBody>
          <a:bodyPr wrap="square">
            <a:spAutoFit/>
          </a:bodyPr>
          <a:lstStyle/>
          <a:p>
            <a:pPr algn="l"/>
            <a:r>
              <a:rPr lang="fr-FR" b="1" i="0" dirty="0">
                <a:solidFill>
                  <a:srgbClr val="7C49A0"/>
                </a:solidFill>
                <a:effectLst/>
                <a:latin typeface="Helvetica Neue"/>
              </a:rPr>
              <a:t>Corrélation entre 'Domanialité ' et ‘Espèce'</a:t>
            </a:r>
          </a:p>
        </p:txBody>
      </p:sp>
      <p:pic>
        <p:nvPicPr>
          <p:cNvPr id="7" name="Picture 6">
            <a:extLst>
              <a:ext uri="{FF2B5EF4-FFF2-40B4-BE49-F238E27FC236}">
                <a16:creationId xmlns:a16="http://schemas.microsoft.com/office/drawing/2014/main" id="{68C219E1-CEEC-4601-9906-A5611466BB87}"/>
              </a:ext>
            </a:extLst>
          </p:cNvPr>
          <p:cNvPicPr>
            <a:picLocks noChangeAspect="1"/>
          </p:cNvPicPr>
          <p:nvPr/>
        </p:nvPicPr>
        <p:blipFill>
          <a:blip r:embed="rId2"/>
          <a:stretch>
            <a:fillRect/>
          </a:stretch>
        </p:blipFill>
        <p:spPr>
          <a:xfrm>
            <a:off x="130385" y="2304259"/>
            <a:ext cx="5648609" cy="2638572"/>
          </a:xfrm>
          <a:prstGeom prst="rect">
            <a:avLst/>
          </a:prstGeom>
        </p:spPr>
      </p:pic>
      <p:pic>
        <p:nvPicPr>
          <p:cNvPr id="8" name="Picture 7">
            <a:extLst>
              <a:ext uri="{FF2B5EF4-FFF2-40B4-BE49-F238E27FC236}">
                <a16:creationId xmlns:a16="http://schemas.microsoft.com/office/drawing/2014/main" id="{78075203-1B9F-486A-84E9-55A327B44058}"/>
              </a:ext>
            </a:extLst>
          </p:cNvPr>
          <p:cNvPicPr>
            <a:picLocks noChangeAspect="1"/>
          </p:cNvPicPr>
          <p:nvPr/>
        </p:nvPicPr>
        <p:blipFill>
          <a:blip r:embed="rId3"/>
          <a:stretch>
            <a:fillRect/>
          </a:stretch>
        </p:blipFill>
        <p:spPr>
          <a:xfrm>
            <a:off x="0" y="5470037"/>
            <a:ext cx="5829300" cy="609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BF1D4160-E7E2-4A63-B730-C71B4CE26C6D}"/>
              </a:ext>
            </a:extLst>
          </p:cNvPr>
          <p:cNvPicPr>
            <a:picLocks noChangeAspect="1"/>
          </p:cNvPicPr>
          <p:nvPr/>
        </p:nvPicPr>
        <p:blipFill>
          <a:blip r:embed="rId4"/>
          <a:stretch>
            <a:fillRect/>
          </a:stretch>
        </p:blipFill>
        <p:spPr>
          <a:xfrm>
            <a:off x="6017407" y="2198832"/>
            <a:ext cx="6174593" cy="3037421"/>
          </a:xfrm>
          <a:prstGeom prst="rect">
            <a:avLst/>
          </a:prstGeom>
        </p:spPr>
      </p:pic>
    </p:spTree>
    <p:extLst>
      <p:ext uri="{BB962C8B-B14F-4D97-AF65-F5344CB8AC3E}">
        <p14:creationId xmlns:p14="http://schemas.microsoft.com/office/powerpoint/2010/main" val="638557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21">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23">
            <a:extLst>
              <a:ext uri="{FF2B5EF4-FFF2-40B4-BE49-F238E27FC236}">
                <a16:creationId xmlns:a16="http://schemas.microsoft.com/office/drawing/2014/main" id="{A56932E6-5BA9-4C85-82EA-A307011BB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62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re 1">
            <a:extLst>
              <a:ext uri="{FF2B5EF4-FFF2-40B4-BE49-F238E27FC236}">
                <a16:creationId xmlns:a16="http://schemas.microsoft.com/office/drawing/2014/main" id="{C57DF9DD-FD13-4822-BE83-B66072823CF7}"/>
              </a:ext>
            </a:extLst>
          </p:cNvPr>
          <p:cNvSpPr>
            <a:spLocks noGrp="1"/>
          </p:cNvSpPr>
          <p:nvPr>
            <p:ph type="title"/>
          </p:nvPr>
        </p:nvSpPr>
        <p:spPr>
          <a:xfrm>
            <a:off x="1246791" y="179468"/>
            <a:ext cx="10003218" cy="1062516"/>
          </a:xfrm>
        </p:spPr>
        <p:txBody>
          <a:bodyPr>
            <a:normAutofit/>
          </a:bodyPr>
          <a:lstStyle/>
          <a:p>
            <a:r>
              <a:rPr lang="fr-FR" dirty="0">
                <a:solidFill>
                  <a:srgbClr val="FFFFFF"/>
                </a:solidFill>
              </a:rPr>
              <a:t>Contexte</a:t>
            </a:r>
          </a:p>
        </p:txBody>
      </p:sp>
      <p:sp>
        <p:nvSpPr>
          <p:cNvPr id="3" name="AutoShape 2" descr="La méthode CRISP illustrée">
            <a:extLst>
              <a:ext uri="{FF2B5EF4-FFF2-40B4-BE49-F238E27FC236}">
                <a16:creationId xmlns:a16="http://schemas.microsoft.com/office/drawing/2014/main" id="{590973BD-90BF-4871-BD9D-E98D98C644C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a:extLst>
              <a:ext uri="{FF2B5EF4-FFF2-40B4-BE49-F238E27FC236}">
                <a16:creationId xmlns:a16="http://schemas.microsoft.com/office/drawing/2014/main" id="{2AEEF60C-AB5A-44CB-9017-04F1B5D2CB6B}"/>
              </a:ext>
            </a:extLst>
          </p:cNvPr>
          <p:cNvSpPr txBox="1"/>
          <p:nvPr/>
        </p:nvSpPr>
        <p:spPr>
          <a:xfrm>
            <a:off x="421513" y="3021717"/>
            <a:ext cx="10493115" cy="3416320"/>
          </a:xfrm>
          <a:prstGeom prst="rect">
            <a:avLst/>
          </a:prstGeom>
          <a:noFill/>
        </p:spPr>
        <p:txBody>
          <a:bodyPr wrap="square" rtlCol="0">
            <a:spAutoFit/>
          </a:bodyPr>
          <a:lstStyle/>
          <a:p>
            <a:r>
              <a:rPr lang="fr-FR" b="0" i="0" dirty="0">
                <a:solidFill>
                  <a:srgbClr val="000000"/>
                </a:solidFill>
                <a:effectLst/>
                <a:latin typeface="-apple-system"/>
              </a:rPr>
              <a:t>La gestion des arbres urbains est cruciale pour la préservation des espaces verts et de la qualité de vie. Chaque année, certains arbres sont abattus pour des raisons sanitaires, comme le risque de chute ou de contamination d'autres arbres, et remplacés par de nouvelles espèces.</a:t>
            </a:r>
            <a:endParaRPr lang="fr-FR" dirty="0"/>
          </a:p>
          <a:p>
            <a:endParaRPr lang="fr-FR" dirty="0"/>
          </a:p>
          <a:p>
            <a:r>
              <a:rPr lang="fr-FR" dirty="0">
                <a:sym typeface="Wingdings" panose="05000000000000000000" pitchFamily="2" charset="2"/>
              </a:rPr>
              <a:t></a:t>
            </a:r>
            <a:r>
              <a:rPr lang="fr-FR" dirty="0"/>
              <a:t>L'objectif de ce projet est d'effectuer une analyse exploratoire des arbres abattus pour des raisons sanitaires, en identifiant les causes principales de ces abattages et en examinant les essences d'arbres choisies pour les remplacer. Cette analyse vise à fournir des insights sur les tendances en matière de gestion des arbres urbains, à évaluer l'efficacité des stratégies de replantation, et à proposer des recommandations pour améliorer la résilience et la biodiversité des espaces verts.</a:t>
            </a:r>
          </a:p>
          <a:p>
            <a:endParaRPr lang="fr-FR" dirty="0"/>
          </a:p>
          <a:p>
            <a:r>
              <a:rPr lang="fr-FR" dirty="0"/>
              <a:t>Lien dataset=</a:t>
            </a:r>
            <a:r>
              <a:rPr lang="fr-FR" dirty="0">
                <a:hlinkClick r:id="rId3"/>
              </a:rPr>
              <a:t>https://shorturl.at/icg2S</a:t>
            </a:r>
            <a:endParaRPr lang="en-US" dirty="0"/>
          </a:p>
        </p:txBody>
      </p:sp>
    </p:spTree>
    <p:extLst>
      <p:ext uri="{BB962C8B-B14F-4D97-AF65-F5344CB8AC3E}">
        <p14:creationId xmlns:p14="http://schemas.microsoft.com/office/powerpoint/2010/main" val="17147168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Word"/>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812DCB-CE98-4695-B2B1-65F27DD07BC4}"/>
              </a:ext>
            </a:extLst>
          </p:cNvPr>
          <p:cNvSpPr/>
          <p:nvPr/>
        </p:nvSpPr>
        <p:spPr>
          <a:xfrm>
            <a:off x="0" y="1"/>
            <a:ext cx="12192000" cy="1499016"/>
          </a:xfrm>
          <a:prstGeom prst="rect">
            <a:avLst/>
          </a:prstGeom>
          <a:solidFill>
            <a:srgbClr val="FF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C5E39C-0873-4800-92AF-ED903C456C61}"/>
              </a:ext>
            </a:extLst>
          </p:cNvPr>
          <p:cNvSpPr>
            <a:spLocks noGrp="1"/>
          </p:cNvSpPr>
          <p:nvPr>
            <p:ph type="title"/>
          </p:nvPr>
        </p:nvSpPr>
        <p:spPr>
          <a:xfrm>
            <a:off x="458694" y="93387"/>
            <a:ext cx="10895106" cy="878424"/>
          </a:xfrm>
        </p:spPr>
        <p:txBody>
          <a:bodyPr/>
          <a:lstStyle/>
          <a:p>
            <a:r>
              <a:rPr lang="fr-FR" b="1">
                <a:solidFill>
                  <a:schemeClr val="bg1"/>
                </a:solidFill>
              </a:rPr>
              <a:t>3.2 Analyse multivariée</a:t>
            </a:r>
            <a:endParaRPr lang="en-US" b="1" dirty="0">
              <a:solidFill>
                <a:schemeClr val="bg1"/>
              </a:solidFill>
            </a:endParaRPr>
          </a:p>
        </p:txBody>
      </p:sp>
      <p:sp>
        <p:nvSpPr>
          <p:cNvPr id="5" name="TextBox 4">
            <a:extLst>
              <a:ext uri="{FF2B5EF4-FFF2-40B4-BE49-F238E27FC236}">
                <a16:creationId xmlns:a16="http://schemas.microsoft.com/office/drawing/2014/main" id="{292C99DB-A12D-404E-97F2-CD2D2FBA9A69}"/>
              </a:ext>
            </a:extLst>
          </p:cNvPr>
          <p:cNvSpPr txBox="1"/>
          <p:nvPr/>
        </p:nvSpPr>
        <p:spPr>
          <a:xfrm>
            <a:off x="458694" y="1621747"/>
            <a:ext cx="7479076" cy="369332"/>
          </a:xfrm>
          <a:prstGeom prst="rect">
            <a:avLst/>
          </a:prstGeom>
          <a:noFill/>
        </p:spPr>
        <p:txBody>
          <a:bodyPr wrap="square">
            <a:spAutoFit/>
          </a:bodyPr>
          <a:lstStyle/>
          <a:p>
            <a:pPr algn="l"/>
            <a:r>
              <a:rPr lang="fr-FR" b="1" i="0" dirty="0">
                <a:solidFill>
                  <a:srgbClr val="7C49A0"/>
                </a:solidFill>
                <a:effectLst/>
                <a:latin typeface="Helvetica Neue"/>
              </a:rPr>
              <a:t>Corrélation entre 'Domanialité ' et ‘Espèce'</a:t>
            </a:r>
          </a:p>
        </p:txBody>
      </p:sp>
      <p:pic>
        <p:nvPicPr>
          <p:cNvPr id="6" name="Picture 5">
            <a:extLst>
              <a:ext uri="{FF2B5EF4-FFF2-40B4-BE49-F238E27FC236}">
                <a16:creationId xmlns:a16="http://schemas.microsoft.com/office/drawing/2014/main" id="{DEDBD6C1-D160-43AB-8593-3BFD0F87391A}"/>
              </a:ext>
            </a:extLst>
          </p:cNvPr>
          <p:cNvPicPr>
            <a:picLocks noChangeAspect="1"/>
          </p:cNvPicPr>
          <p:nvPr/>
        </p:nvPicPr>
        <p:blipFill>
          <a:blip r:embed="rId2"/>
          <a:stretch>
            <a:fillRect/>
          </a:stretch>
        </p:blipFill>
        <p:spPr>
          <a:xfrm>
            <a:off x="0" y="1991079"/>
            <a:ext cx="11001846" cy="5412055"/>
          </a:xfrm>
          <a:prstGeom prst="rect">
            <a:avLst/>
          </a:prstGeom>
        </p:spPr>
      </p:pic>
    </p:spTree>
    <p:extLst>
      <p:ext uri="{BB962C8B-B14F-4D97-AF65-F5344CB8AC3E}">
        <p14:creationId xmlns:p14="http://schemas.microsoft.com/office/powerpoint/2010/main" val="3987204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812DCB-CE98-4695-B2B1-65F27DD07BC4}"/>
              </a:ext>
            </a:extLst>
          </p:cNvPr>
          <p:cNvSpPr/>
          <p:nvPr/>
        </p:nvSpPr>
        <p:spPr>
          <a:xfrm>
            <a:off x="0" y="1"/>
            <a:ext cx="12192000" cy="1499016"/>
          </a:xfrm>
          <a:prstGeom prst="rect">
            <a:avLst/>
          </a:prstGeom>
          <a:solidFill>
            <a:srgbClr val="FF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C5E39C-0873-4800-92AF-ED903C456C61}"/>
              </a:ext>
            </a:extLst>
          </p:cNvPr>
          <p:cNvSpPr>
            <a:spLocks noGrp="1"/>
          </p:cNvSpPr>
          <p:nvPr>
            <p:ph type="title"/>
          </p:nvPr>
        </p:nvSpPr>
        <p:spPr>
          <a:xfrm>
            <a:off x="458694" y="93387"/>
            <a:ext cx="10895106" cy="878424"/>
          </a:xfrm>
        </p:spPr>
        <p:txBody>
          <a:bodyPr/>
          <a:lstStyle/>
          <a:p>
            <a:r>
              <a:rPr lang="fr-FR" b="1">
                <a:solidFill>
                  <a:schemeClr val="bg1"/>
                </a:solidFill>
              </a:rPr>
              <a:t>3.2 Analyse multivariée</a:t>
            </a:r>
            <a:endParaRPr lang="en-US" b="1" dirty="0">
              <a:solidFill>
                <a:schemeClr val="bg1"/>
              </a:solidFill>
            </a:endParaRPr>
          </a:p>
        </p:txBody>
      </p:sp>
      <p:sp>
        <p:nvSpPr>
          <p:cNvPr id="5" name="TextBox 4">
            <a:extLst>
              <a:ext uri="{FF2B5EF4-FFF2-40B4-BE49-F238E27FC236}">
                <a16:creationId xmlns:a16="http://schemas.microsoft.com/office/drawing/2014/main" id="{292C99DB-A12D-404E-97F2-CD2D2FBA9A69}"/>
              </a:ext>
            </a:extLst>
          </p:cNvPr>
          <p:cNvSpPr txBox="1"/>
          <p:nvPr/>
        </p:nvSpPr>
        <p:spPr>
          <a:xfrm>
            <a:off x="-3242" y="1577954"/>
            <a:ext cx="6099242" cy="369332"/>
          </a:xfrm>
          <a:prstGeom prst="rect">
            <a:avLst/>
          </a:prstGeom>
          <a:noFill/>
        </p:spPr>
        <p:txBody>
          <a:bodyPr wrap="square">
            <a:spAutoFit/>
          </a:bodyPr>
          <a:lstStyle/>
          <a:p>
            <a:pPr algn="l"/>
            <a:r>
              <a:rPr lang="fr-FR" b="1" i="0" dirty="0">
                <a:solidFill>
                  <a:srgbClr val="7C49A0"/>
                </a:solidFill>
                <a:effectLst/>
                <a:latin typeface="Helvetica Neue"/>
              </a:rPr>
              <a:t>Corrélation entre 'Domanialité ' et 'Arrondissement '</a:t>
            </a:r>
          </a:p>
        </p:txBody>
      </p:sp>
      <p:pic>
        <p:nvPicPr>
          <p:cNvPr id="7" name="Picture 6">
            <a:extLst>
              <a:ext uri="{FF2B5EF4-FFF2-40B4-BE49-F238E27FC236}">
                <a16:creationId xmlns:a16="http://schemas.microsoft.com/office/drawing/2014/main" id="{78F54F17-83DF-4D48-B679-1B73649FD408}"/>
              </a:ext>
            </a:extLst>
          </p:cNvPr>
          <p:cNvPicPr>
            <a:picLocks noChangeAspect="1"/>
          </p:cNvPicPr>
          <p:nvPr/>
        </p:nvPicPr>
        <p:blipFill>
          <a:blip r:embed="rId2"/>
          <a:stretch>
            <a:fillRect/>
          </a:stretch>
        </p:blipFill>
        <p:spPr>
          <a:xfrm>
            <a:off x="0" y="2931488"/>
            <a:ext cx="5680953" cy="2348558"/>
          </a:xfrm>
          <a:prstGeom prst="rect">
            <a:avLst/>
          </a:prstGeom>
        </p:spPr>
      </p:pic>
      <p:pic>
        <p:nvPicPr>
          <p:cNvPr id="8" name="Picture 7">
            <a:extLst>
              <a:ext uri="{FF2B5EF4-FFF2-40B4-BE49-F238E27FC236}">
                <a16:creationId xmlns:a16="http://schemas.microsoft.com/office/drawing/2014/main" id="{620FCBE0-C968-4669-82C1-8B9E26BA047D}"/>
              </a:ext>
            </a:extLst>
          </p:cNvPr>
          <p:cNvPicPr>
            <a:picLocks noChangeAspect="1"/>
          </p:cNvPicPr>
          <p:nvPr/>
        </p:nvPicPr>
        <p:blipFill>
          <a:blip r:embed="rId3"/>
          <a:stretch>
            <a:fillRect/>
          </a:stretch>
        </p:blipFill>
        <p:spPr>
          <a:xfrm>
            <a:off x="97277" y="5966723"/>
            <a:ext cx="5048655" cy="4479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BA96514B-FCA0-494B-9610-CDB3CA530096}"/>
              </a:ext>
            </a:extLst>
          </p:cNvPr>
          <p:cNvPicPr>
            <a:picLocks noChangeAspect="1"/>
          </p:cNvPicPr>
          <p:nvPr/>
        </p:nvPicPr>
        <p:blipFill rotWithShape="1">
          <a:blip r:embed="rId4"/>
          <a:srcRect l="17154" t="35744" r="14309" b="7376"/>
          <a:stretch/>
        </p:blipFill>
        <p:spPr>
          <a:xfrm>
            <a:off x="5875507" y="2409387"/>
            <a:ext cx="6316493" cy="3327859"/>
          </a:xfrm>
          <a:prstGeom prst="rect">
            <a:avLst/>
          </a:prstGeom>
        </p:spPr>
      </p:pic>
    </p:spTree>
    <p:extLst>
      <p:ext uri="{BB962C8B-B14F-4D97-AF65-F5344CB8AC3E}">
        <p14:creationId xmlns:p14="http://schemas.microsoft.com/office/powerpoint/2010/main" val="22658898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812DCB-CE98-4695-B2B1-65F27DD07BC4}"/>
              </a:ext>
            </a:extLst>
          </p:cNvPr>
          <p:cNvSpPr/>
          <p:nvPr/>
        </p:nvSpPr>
        <p:spPr>
          <a:xfrm>
            <a:off x="0" y="1"/>
            <a:ext cx="12192000" cy="1499016"/>
          </a:xfrm>
          <a:prstGeom prst="rect">
            <a:avLst/>
          </a:prstGeom>
          <a:solidFill>
            <a:srgbClr val="FF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C5E39C-0873-4800-92AF-ED903C456C61}"/>
              </a:ext>
            </a:extLst>
          </p:cNvPr>
          <p:cNvSpPr>
            <a:spLocks noGrp="1"/>
          </p:cNvSpPr>
          <p:nvPr>
            <p:ph type="title"/>
          </p:nvPr>
        </p:nvSpPr>
        <p:spPr>
          <a:xfrm>
            <a:off x="458694" y="93387"/>
            <a:ext cx="10895106" cy="878424"/>
          </a:xfrm>
        </p:spPr>
        <p:txBody>
          <a:bodyPr/>
          <a:lstStyle/>
          <a:p>
            <a:r>
              <a:rPr lang="fr-FR" b="1">
                <a:solidFill>
                  <a:schemeClr val="bg1"/>
                </a:solidFill>
              </a:rPr>
              <a:t>3.2 Analyse multivariée</a:t>
            </a:r>
            <a:endParaRPr lang="en-US" b="1" dirty="0">
              <a:solidFill>
                <a:schemeClr val="bg1"/>
              </a:solidFill>
            </a:endParaRPr>
          </a:p>
        </p:txBody>
      </p:sp>
      <p:sp>
        <p:nvSpPr>
          <p:cNvPr id="5" name="TextBox 4">
            <a:extLst>
              <a:ext uri="{FF2B5EF4-FFF2-40B4-BE49-F238E27FC236}">
                <a16:creationId xmlns:a16="http://schemas.microsoft.com/office/drawing/2014/main" id="{292C99DB-A12D-404E-97F2-CD2D2FBA9A69}"/>
              </a:ext>
            </a:extLst>
          </p:cNvPr>
          <p:cNvSpPr txBox="1"/>
          <p:nvPr/>
        </p:nvSpPr>
        <p:spPr>
          <a:xfrm>
            <a:off x="-3242" y="1577954"/>
            <a:ext cx="7153072" cy="369332"/>
          </a:xfrm>
          <a:prstGeom prst="rect">
            <a:avLst/>
          </a:prstGeom>
          <a:noFill/>
        </p:spPr>
        <p:txBody>
          <a:bodyPr wrap="square">
            <a:spAutoFit/>
          </a:bodyPr>
          <a:lstStyle/>
          <a:p>
            <a:pPr algn="l"/>
            <a:r>
              <a:rPr lang="fr-FR" b="1" i="0" dirty="0">
                <a:solidFill>
                  <a:srgbClr val="7C49A0"/>
                </a:solidFill>
                <a:effectLst/>
                <a:latin typeface="Helvetica Neue"/>
              </a:rPr>
              <a:t>Nombre d'Abattages et </a:t>
            </a:r>
            <a:r>
              <a:rPr lang="fr-FR" b="1" i="0" dirty="0" err="1">
                <a:solidFill>
                  <a:srgbClr val="7C49A0"/>
                </a:solidFill>
                <a:effectLst/>
                <a:latin typeface="Helvetica Neue"/>
              </a:rPr>
              <a:t>Replanatations</a:t>
            </a:r>
            <a:r>
              <a:rPr lang="fr-FR" b="1" i="0" dirty="0">
                <a:solidFill>
                  <a:srgbClr val="7C49A0"/>
                </a:solidFill>
                <a:effectLst/>
                <a:latin typeface="Helvetica Neue"/>
              </a:rPr>
              <a:t> par Mois et Année :</a:t>
            </a:r>
          </a:p>
        </p:txBody>
      </p:sp>
      <p:pic>
        <p:nvPicPr>
          <p:cNvPr id="9" name="Picture 8">
            <a:extLst>
              <a:ext uri="{FF2B5EF4-FFF2-40B4-BE49-F238E27FC236}">
                <a16:creationId xmlns:a16="http://schemas.microsoft.com/office/drawing/2014/main" id="{BBE21869-84CF-4128-82AC-4595448B2C7C}"/>
              </a:ext>
            </a:extLst>
          </p:cNvPr>
          <p:cNvPicPr>
            <a:picLocks noChangeAspect="1"/>
          </p:cNvPicPr>
          <p:nvPr/>
        </p:nvPicPr>
        <p:blipFill>
          <a:blip r:embed="rId3"/>
          <a:stretch>
            <a:fillRect/>
          </a:stretch>
        </p:blipFill>
        <p:spPr>
          <a:xfrm>
            <a:off x="0" y="2026223"/>
            <a:ext cx="5987305" cy="3057452"/>
          </a:xfrm>
          <a:prstGeom prst="rect">
            <a:avLst/>
          </a:prstGeom>
        </p:spPr>
      </p:pic>
      <p:pic>
        <p:nvPicPr>
          <p:cNvPr id="10" name="Picture 9">
            <a:extLst>
              <a:ext uri="{FF2B5EF4-FFF2-40B4-BE49-F238E27FC236}">
                <a16:creationId xmlns:a16="http://schemas.microsoft.com/office/drawing/2014/main" id="{0808D30A-2500-4205-AE86-8CF028A37F97}"/>
              </a:ext>
            </a:extLst>
          </p:cNvPr>
          <p:cNvPicPr>
            <a:picLocks noChangeAspect="1"/>
          </p:cNvPicPr>
          <p:nvPr/>
        </p:nvPicPr>
        <p:blipFill>
          <a:blip r:embed="rId4"/>
          <a:stretch>
            <a:fillRect/>
          </a:stretch>
        </p:blipFill>
        <p:spPr>
          <a:xfrm>
            <a:off x="6096000" y="2036035"/>
            <a:ext cx="6007282" cy="3057452"/>
          </a:xfrm>
          <a:prstGeom prst="rect">
            <a:avLst/>
          </a:prstGeom>
        </p:spPr>
      </p:pic>
      <p:sp>
        <p:nvSpPr>
          <p:cNvPr id="12" name="TextBox 11">
            <a:extLst>
              <a:ext uri="{FF2B5EF4-FFF2-40B4-BE49-F238E27FC236}">
                <a16:creationId xmlns:a16="http://schemas.microsoft.com/office/drawing/2014/main" id="{83B7B123-5331-4C60-B9C3-05A08EA414D0}"/>
              </a:ext>
            </a:extLst>
          </p:cNvPr>
          <p:cNvSpPr txBox="1"/>
          <p:nvPr/>
        </p:nvSpPr>
        <p:spPr>
          <a:xfrm>
            <a:off x="225406" y="5182236"/>
            <a:ext cx="11361682" cy="1754326"/>
          </a:xfrm>
          <a:prstGeom prst="rect">
            <a:avLst/>
          </a:prstGeom>
          <a:noFill/>
        </p:spPr>
        <p:txBody>
          <a:bodyPr wrap="square">
            <a:spAutoFit/>
          </a:bodyPr>
          <a:lstStyle/>
          <a:p>
            <a:r>
              <a:rPr lang="fr-FR" b="1" dirty="0"/>
              <a:t>Les pics d'abattage et de replantation observés en mars, avril et mai peuvent être expliqués par plusieurs facteurs saisonniers et pratiques de gestion des espaces verts :</a:t>
            </a:r>
          </a:p>
          <a:p>
            <a:r>
              <a:rPr lang="fr-FR" b="0" i="0" dirty="0">
                <a:solidFill>
                  <a:srgbClr val="000000"/>
                </a:solidFill>
                <a:effectLst/>
                <a:latin typeface="-apple-system"/>
              </a:rPr>
              <a:t>Le printemps offre un climat doux, des journées plus longues et des températures agréables pour un enracinement efficace, permettant aux arbres de se renforcer et de s'établir avant l'été. Il minimise les risques de gel et de dégâts dus aux températures hivernales, facilite l'entretien et offre des conditions écologiques idéales pour une croissance rapide et saine.</a:t>
            </a:r>
            <a:endParaRPr lang="en-US" b="1" dirty="0"/>
          </a:p>
        </p:txBody>
      </p:sp>
    </p:spTree>
    <p:extLst>
      <p:ext uri="{BB962C8B-B14F-4D97-AF65-F5344CB8AC3E}">
        <p14:creationId xmlns:p14="http://schemas.microsoft.com/office/powerpoint/2010/main" val="14191735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812DCB-CE98-4695-B2B1-65F27DD07BC4}"/>
              </a:ext>
            </a:extLst>
          </p:cNvPr>
          <p:cNvSpPr/>
          <p:nvPr/>
        </p:nvSpPr>
        <p:spPr>
          <a:xfrm>
            <a:off x="0" y="1"/>
            <a:ext cx="12192000" cy="1499016"/>
          </a:xfrm>
          <a:prstGeom prst="rect">
            <a:avLst/>
          </a:prstGeom>
          <a:solidFill>
            <a:srgbClr val="FF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C5E39C-0873-4800-92AF-ED903C456C61}"/>
              </a:ext>
            </a:extLst>
          </p:cNvPr>
          <p:cNvSpPr>
            <a:spLocks noGrp="1"/>
          </p:cNvSpPr>
          <p:nvPr>
            <p:ph type="title"/>
          </p:nvPr>
        </p:nvSpPr>
        <p:spPr>
          <a:xfrm>
            <a:off x="458694" y="93387"/>
            <a:ext cx="10895106" cy="878424"/>
          </a:xfrm>
        </p:spPr>
        <p:txBody>
          <a:bodyPr/>
          <a:lstStyle/>
          <a:p>
            <a:r>
              <a:rPr lang="fr-FR" b="1">
                <a:solidFill>
                  <a:schemeClr val="bg1"/>
                </a:solidFill>
              </a:rPr>
              <a:t>3.2 Analyse multivariée</a:t>
            </a:r>
            <a:endParaRPr lang="en-US" b="1" dirty="0">
              <a:solidFill>
                <a:schemeClr val="bg1"/>
              </a:solidFill>
            </a:endParaRPr>
          </a:p>
        </p:txBody>
      </p:sp>
      <p:sp>
        <p:nvSpPr>
          <p:cNvPr id="5" name="TextBox 4">
            <a:extLst>
              <a:ext uri="{FF2B5EF4-FFF2-40B4-BE49-F238E27FC236}">
                <a16:creationId xmlns:a16="http://schemas.microsoft.com/office/drawing/2014/main" id="{292C99DB-A12D-404E-97F2-CD2D2FBA9A69}"/>
              </a:ext>
            </a:extLst>
          </p:cNvPr>
          <p:cNvSpPr txBox="1"/>
          <p:nvPr/>
        </p:nvSpPr>
        <p:spPr>
          <a:xfrm>
            <a:off x="0" y="2037317"/>
            <a:ext cx="7153072" cy="369332"/>
          </a:xfrm>
          <a:prstGeom prst="rect">
            <a:avLst/>
          </a:prstGeom>
          <a:noFill/>
        </p:spPr>
        <p:txBody>
          <a:bodyPr wrap="square">
            <a:spAutoFit/>
          </a:bodyPr>
          <a:lstStyle/>
          <a:p>
            <a:pPr algn="l"/>
            <a:r>
              <a:rPr lang="fr-FR" b="1" i="0" dirty="0">
                <a:solidFill>
                  <a:srgbClr val="7C49A0"/>
                </a:solidFill>
                <a:effectLst/>
                <a:latin typeface="Helvetica Neue"/>
              </a:rPr>
              <a:t>Nombre de Replantations par Arrondissement</a:t>
            </a:r>
          </a:p>
        </p:txBody>
      </p:sp>
      <p:pic>
        <p:nvPicPr>
          <p:cNvPr id="6" name="Picture 5">
            <a:extLst>
              <a:ext uri="{FF2B5EF4-FFF2-40B4-BE49-F238E27FC236}">
                <a16:creationId xmlns:a16="http://schemas.microsoft.com/office/drawing/2014/main" id="{A6C88E1E-A2BC-4E71-91B6-12A80995CE4A}"/>
              </a:ext>
            </a:extLst>
          </p:cNvPr>
          <p:cNvPicPr>
            <a:picLocks noChangeAspect="1"/>
          </p:cNvPicPr>
          <p:nvPr/>
        </p:nvPicPr>
        <p:blipFill rotWithShape="1">
          <a:blip r:embed="rId2"/>
          <a:srcRect l="19947" t="32908" r="15665" b="9078"/>
          <a:stretch/>
        </p:blipFill>
        <p:spPr>
          <a:xfrm>
            <a:off x="1" y="2564523"/>
            <a:ext cx="5906814" cy="3117660"/>
          </a:xfrm>
          <a:prstGeom prst="rect">
            <a:avLst/>
          </a:prstGeom>
        </p:spPr>
      </p:pic>
      <p:pic>
        <p:nvPicPr>
          <p:cNvPr id="11" name="Picture 10">
            <a:extLst>
              <a:ext uri="{FF2B5EF4-FFF2-40B4-BE49-F238E27FC236}">
                <a16:creationId xmlns:a16="http://schemas.microsoft.com/office/drawing/2014/main" id="{9ABD1940-6790-48E6-81E2-EA6CDE0D60E6}"/>
              </a:ext>
            </a:extLst>
          </p:cNvPr>
          <p:cNvPicPr>
            <a:picLocks noChangeAspect="1"/>
          </p:cNvPicPr>
          <p:nvPr/>
        </p:nvPicPr>
        <p:blipFill rotWithShape="1">
          <a:blip r:embed="rId3"/>
          <a:srcRect l="16596" t="28184" r="14388" b="16964"/>
          <a:stretch/>
        </p:blipFill>
        <p:spPr>
          <a:xfrm>
            <a:off x="6096001" y="2564523"/>
            <a:ext cx="6022428" cy="3117660"/>
          </a:xfrm>
          <a:prstGeom prst="rect">
            <a:avLst/>
          </a:prstGeom>
        </p:spPr>
      </p:pic>
      <p:sp>
        <p:nvSpPr>
          <p:cNvPr id="12" name="TextBox 11">
            <a:extLst>
              <a:ext uri="{FF2B5EF4-FFF2-40B4-BE49-F238E27FC236}">
                <a16:creationId xmlns:a16="http://schemas.microsoft.com/office/drawing/2014/main" id="{725EAA5B-AADC-47A1-8226-138F113D15A6}"/>
              </a:ext>
            </a:extLst>
          </p:cNvPr>
          <p:cNvSpPr txBox="1"/>
          <p:nvPr/>
        </p:nvSpPr>
        <p:spPr>
          <a:xfrm>
            <a:off x="5812220" y="2017699"/>
            <a:ext cx="6130327" cy="369332"/>
          </a:xfrm>
          <a:prstGeom prst="rect">
            <a:avLst/>
          </a:prstGeom>
          <a:noFill/>
        </p:spPr>
        <p:txBody>
          <a:bodyPr wrap="square">
            <a:spAutoFit/>
          </a:bodyPr>
          <a:lstStyle/>
          <a:p>
            <a:pPr algn="l"/>
            <a:r>
              <a:rPr lang="fr-FR" b="1" i="0" dirty="0">
                <a:solidFill>
                  <a:srgbClr val="7C49A0"/>
                </a:solidFill>
                <a:effectLst/>
                <a:latin typeface="Helvetica Neue"/>
              </a:rPr>
              <a:t>Nombre de Replantations par Date et Arrondissement</a:t>
            </a:r>
          </a:p>
        </p:txBody>
      </p:sp>
    </p:spTree>
    <p:extLst>
      <p:ext uri="{BB962C8B-B14F-4D97-AF65-F5344CB8AC3E}">
        <p14:creationId xmlns:p14="http://schemas.microsoft.com/office/powerpoint/2010/main" val="37206027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812DCB-CE98-4695-B2B1-65F27DD07BC4}"/>
              </a:ext>
            </a:extLst>
          </p:cNvPr>
          <p:cNvSpPr/>
          <p:nvPr/>
        </p:nvSpPr>
        <p:spPr>
          <a:xfrm>
            <a:off x="0" y="1"/>
            <a:ext cx="12192000" cy="1499016"/>
          </a:xfrm>
          <a:prstGeom prst="rect">
            <a:avLst/>
          </a:prstGeom>
          <a:solidFill>
            <a:srgbClr val="FF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C5E39C-0873-4800-92AF-ED903C456C61}"/>
              </a:ext>
            </a:extLst>
          </p:cNvPr>
          <p:cNvSpPr>
            <a:spLocks noGrp="1"/>
          </p:cNvSpPr>
          <p:nvPr>
            <p:ph type="title"/>
          </p:nvPr>
        </p:nvSpPr>
        <p:spPr>
          <a:xfrm>
            <a:off x="458694" y="93387"/>
            <a:ext cx="10895106" cy="878424"/>
          </a:xfrm>
        </p:spPr>
        <p:txBody>
          <a:bodyPr/>
          <a:lstStyle/>
          <a:p>
            <a:r>
              <a:rPr lang="fr-FR" b="1">
                <a:solidFill>
                  <a:schemeClr val="bg1"/>
                </a:solidFill>
              </a:rPr>
              <a:t>3.2 Analyse multivariée</a:t>
            </a:r>
            <a:endParaRPr lang="en-US" b="1" dirty="0">
              <a:solidFill>
                <a:schemeClr val="bg1"/>
              </a:solidFill>
            </a:endParaRPr>
          </a:p>
        </p:txBody>
      </p:sp>
      <p:sp>
        <p:nvSpPr>
          <p:cNvPr id="5" name="TextBox 4">
            <a:extLst>
              <a:ext uri="{FF2B5EF4-FFF2-40B4-BE49-F238E27FC236}">
                <a16:creationId xmlns:a16="http://schemas.microsoft.com/office/drawing/2014/main" id="{292C99DB-A12D-404E-97F2-CD2D2FBA9A69}"/>
              </a:ext>
            </a:extLst>
          </p:cNvPr>
          <p:cNvSpPr txBox="1"/>
          <p:nvPr/>
        </p:nvSpPr>
        <p:spPr>
          <a:xfrm>
            <a:off x="458692" y="1577954"/>
            <a:ext cx="6691137" cy="369332"/>
          </a:xfrm>
          <a:prstGeom prst="rect">
            <a:avLst/>
          </a:prstGeom>
          <a:noFill/>
        </p:spPr>
        <p:txBody>
          <a:bodyPr wrap="square">
            <a:spAutoFit/>
          </a:bodyPr>
          <a:lstStyle/>
          <a:p>
            <a:pPr algn="l"/>
            <a:r>
              <a:rPr lang="fr-FR" b="1" i="0" dirty="0">
                <a:solidFill>
                  <a:srgbClr val="7C49A0"/>
                </a:solidFill>
                <a:effectLst/>
                <a:latin typeface="Helvetica Neue"/>
              </a:rPr>
              <a:t>Nombre de Replantations par Espèce</a:t>
            </a:r>
          </a:p>
        </p:txBody>
      </p:sp>
      <p:pic>
        <p:nvPicPr>
          <p:cNvPr id="6" name="Picture 5">
            <a:extLst>
              <a:ext uri="{FF2B5EF4-FFF2-40B4-BE49-F238E27FC236}">
                <a16:creationId xmlns:a16="http://schemas.microsoft.com/office/drawing/2014/main" id="{5900D4AD-D14A-4345-B1EB-A2E931AF33AD}"/>
              </a:ext>
            </a:extLst>
          </p:cNvPr>
          <p:cNvPicPr>
            <a:picLocks noChangeAspect="1"/>
          </p:cNvPicPr>
          <p:nvPr/>
        </p:nvPicPr>
        <p:blipFill>
          <a:blip r:embed="rId2"/>
          <a:stretch>
            <a:fillRect/>
          </a:stretch>
        </p:blipFill>
        <p:spPr>
          <a:xfrm>
            <a:off x="1099224" y="2026223"/>
            <a:ext cx="8725711" cy="4558531"/>
          </a:xfrm>
          <a:prstGeom prst="rect">
            <a:avLst/>
          </a:prstGeom>
        </p:spPr>
      </p:pic>
    </p:spTree>
    <p:extLst>
      <p:ext uri="{BB962C8B-B14F-4D97-AF65-F5344CB8AC3E}">
        <p14:creationId xmlns:p14="http://schemas.microsoft.com/office/powerpoint/2010/main" val="4699308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A56932E6-5BA9-4C85-82EA-A307011BB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62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6" name="TextBox 5">
            <a:extLst>
              <a:ext uri="{FF2B5EF4-FFF2-40B4-BE49-F238E27FC236}">
                <a16:creationId xmlns:a16="http://schemas.microsoft.com/office/drawing/2014/main" id="{6DF0F732-C378-414C-A119-BAFAEF14E6D0}"/>
              </a:ext>
            </a:extLst>
          </p:cNvPr>
          <p:cNvSpPr txBox="1"/>
          <p:nvPr/>
        </p:nvSpPr>
        <p:spPr>
          <a:xfrm>
            <a:off x="164951" y="2362200"/>
            <a:ext cx="12027049" cy="369332"/>
          </a:xfrm>
          <a:prstGeom prst="rect">
            <a:avLst/>
          </a:prstGeom>
          <a:noFill/>
        </p:spPr>
        <p:txBody>
          <a:bodyPr wrap="square" rtlCol="0">
            <a:spAutoFit/>
          </a:bodyPr>
          <a:lstStyle/>
          <a:p>
            <a:endParaRPr lang="en-US" dirty="0"/>
          </a:p>
        </p:txBody>
      </p:sp>
      <p:sp>
        <p:nvSpPr>
          <p:cNvPr id="4" name="Rectangle 3">
            <a:extLst>
              <a:ext uri="{FF2B5EF4-FFF2-40B4-BE49-F238E27FC236}">
                <a16:creationId xmlns:a16="http://schemas.microsoft.com/office/drawing/2014/main" id="{E5500418-DFB6-402D-B06B-9EF11A91B233}"/>
              </a:ext>
            </a:extLst>
          </p:cNvPr>
          <p:cNvSpPr/>
          <p:nvPr/>
        </p:nvSpPr>
        <p:spPr>
          <a:xfrm>
            <a:off x="-3048" y="0"/>
            <a:ext cx="12188952" cy="2362200"/>
          </a:xfrm>
          <a:prstGeom prst="rect">
            <a:avLst/>
          </a:prstGeom>
          <a:solidFill>
            <a:srgbClr val="FF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57DF9DD-FD13-4822-BE83-B66072823CF7}"/>
              </a:ext>
            </a:extLst>
          </p:cNvPr>
          <p:cNvSpPr>
            <a:spLocks noGrp="1"/>
          </p:cNvSpPr>
          <p:nvPr>
            <p:ph type="title"/>
          </p:nvPr>
        </p:nvSpPr>
        <p:spPr>
          <a:xfrm>
            <a:off x="772450" y="114671"/>
            <a:ext cx="10644051" cy="1047156"/>
          </a:xfrm>
        </p:spPr>
        <p:txBody>
          <a:bodyPr>
            <a:normAutofit/>
          </a:bodyPr>
          <a:lstStyle/>
          <a:p>
            <a:pPr algn="ctr"/>
            <a:r>
              <a:rPr lang="fr-FR" dirty="0">
                <a:solidFill>
                  <a:srgbClr val="FFFFFF"/>
                </a:solidFill>
              </a:rPr>
              <a:t>Conclusion</a:t>
            </a:r>
            <a:endParaRPr lang="fr-FR" dirty="0">
              <a:solidFill>
                <a:schemeClr val="bg1"/>
              </a:solidFill>
            </a:endParaRPr>
          </a:p>
        </p:txBody>
      </p:sp>
      <p:sp>
        <p:nvSpPr>
          <p:cNvPr id="5" name="TextBox 4">
            <a:extLst>
              <a:ext uri="{FF2B5EF4-FFF2-40B4-BE49-F238E27FC236}">
                <a16:creationId xmlns:a16="http://schemas.microsoft.com/office/drawing/2014/main" id="{A6648466-A99F-431F-BE6C-EBCA5139F320}"/>
              </a:ext>
            </a:extLst>
          </p:cNvPr>
          <p:cNvSpPr txBox="1"/>
          <p:nvPr/>
        </p:nvSpPr>
        <p:spPr>
          <a:xfrm>
            <a:off x="772450" y="1115682"/>
            <a:ext cx="11115287" cy="923330"/>
          </a:xfrm>
          <a:prstGeom prst="rect">
            <a:avLst/>
          </a:prstGeom>
          <a:noFill/>
        </p:spPr>
        <p:txBody>
          <a:bodyPr wrap="square" rtlCol="0">
            <a:spAutoFit/>
          </a:bodyPr>
          <a:lstStyle/>
          <a:p>
            <a:r>
              <a:rPr lang="fr-FR" dirty="0">
                <a:solidFill>
                  <a:schemeClr val="bg1"/>
                </a:solidFill>
              </a:rPr>
              <a:t>En conclusion, les espèces d'arbres les plus replantées, à savoir </a:t>
            </a:r>
            <a:r>
              <a:rPr lang="fr-FR" b="1" dirty="0">
                <a:solidFill>
                  <a:schemeClr val="bg1"/>
                </a:solidFill>
              </a:rPr>
              <a:t>Acer</a:t>
            </a:r>
            <a:r>
              <a:rPr lang="fr-FR" dirty="0">
                <a:solidFill>
                  <a:schemeClr val="bg1"/>
                </a:solidFill>
              </a:rPr>
              <a:t> (érables), </a:t>
            </a:r>
            <a:r>
              <a:rPr lang="fr-FR" b="1" dirty="0">
                <a:solidFill>
                  <a:schemeClr val="bg1"/>
                </a:solidFill>
              </a:rPr>
              <a:t>Prunus</a:t>
            </a:r>
            <a:r>
              <a:rPr lang="fr-FR" dirty="0">
                <a:solidFill>
                  <a:schemeClr val="bg1"/>
                </a:solidFill>
              </a:rPr>
              <a:t> (pruniers et cerisiers), </a:t>
            </a:r>
            <a:r>
              <a:rPr lang="fr-FR" b="1" dirty="0" err="1">
                <a:solidFill>
                  <a:schemeClr val="bg1"/>
                </a:solidFill>
              </a:rPr>
              <a:t>Tilia</a:t>
            </a:r>
            <a:r>
              <a:rPr lang="fr-FR" dirty="0">
                <a:solidFill>
                  <a:schemeClr val="bg1"/>
                </a:solidFill>
              </a:rPr>
              <a:t> (tilleuls), </a:t>
            </a:r>
            <a:r>
              <a:rPr lang="fr-FR" b="1" dirty="0" err="1">
                <a:solidFill>
                  <a:schemeClr val="bg1"/>
                </a:solidFill>
              </a:rPr>
              <a:t>Pyrus</a:t>
            </a:r>
            <a:r>
              <a:rPr lang="fr-FR" dirty="0">
                <a:solidFill>
                  <a:schemeClr val="bg1"/>
                </a:solidFill>
              </a:rPr>
              <a:t> (poiriers) et </a:t>
            </a:r>
            <a:r>
              <a:rPr lang="fr-FR" b="1" dirty="0" err="1">
                <a:solidFill>
                  <a:schemeClr val="bg1"/>
                </a:solidFill>
              </a:rPr>
              <a:t>Platanus</a:t>
            </a:r>
            <a:r>
              <a:rPr lang="fr-FR" dirty="0">
                <a:solidFill>
                  <a:schemeClr val="bg1"/>
                </a:solidFill>
              </a:rPr>
              <a:t> (platanes), sont choisies pour leurs qualités distinctives qui répondent à divers besoins en aménagement paysager et en gestion des espaces verts :</a:t>
            </a:r>
            <a:endParaRPr lang="en-US" dirty="0">
              <a:solidFill>
                <a:schemeClr val="bg1"/>
              </a:solidFill>
            </a:endParaRPr>
          </a:p>
        </p:txBody>
      </p:sp>
      <p:grpSp>
        <p:nvGrpSpPr>
          <p:cNvPr id="11" name="Group 10">
            <a:extLst>
              <a:ext uri="{FF2B5EF4-FFF2-40B4-BE49-F238E27FC236}">
                <a16:creationId xmlns:a16="http://schemas.microsoft.com/office/drawing/2014/main" id="{D39146F2-E854-4E9D-842F-5A06DBCE166C}"/>
              </a:ext>
            </a:extLst>
          </p:cNvPr>
          <p:cNvGrpSpPr/>
          <p:nvPr/>
        </p:nvGrpSpPr>
        <p:grpSpPr>
          <a:xfrm>
            <a:off x="250930" y="2362200"/>
            <a:ext cx="11591553" cy="4524717"/>
            <a:chOff x="250930" y="2362200"/>
            <a:chExt cx="11591553" cy="4524717"/>
          </a:xfrm>
        </p:grpSpPr>
        <p:pic>
          <p:nvPicPr>
            <p:cNvPr id="13" name="Picture 12">
              <a:extLst>
                <a:ext uri="{FF2B5EF4-FFF2-40B4-BE49-F238E27FC236}">
                  <a16:creationId xmlns:a16="http://schemas.microsoft.com/office/drawing/2014/main" id="{CB2D93EA-E7E6-46DC-B003-81EAC05B40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1621" y="2362200"/>
              <a:ext cx="2745390" cy="1822939"/>
            </a:xfrm>
            <a:prstGeom prst="rect">
              <a:avLst/>
            </a:prstGeom>
          </p:spPr>
        </p:pic>
        <p:pic>
          <p:nvPicPr>
            <p:cNvPr id="15" name="Picture 14">
              <a:extLst>
                <a:ext uri="{FF2B5EF4-FFF2-40B4-BE49-F238E27FC236}">
                  <a16:creationId xmlns:a16="http://schemas.microsoft.com/office/drawing/2014/main" id="{486A3BBF-E21F-4C82-B725-22BDBB5FB1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930" y="2854822"/>
              <a:ext cx="2660114" cy="2660114"/>
            </a:xfrm>
            <a:prstGeom prst="rect">
              <a:avLst/>
            </a:prstGeom>
          </p:spPr>
        </p:pic>
        <p:pic>
          <p:nvPicPr>
            <p:cNvPr id="16" name="Picture 15">
              <a:extLst>
                <a:ext uri="{FF2B5EF4-FFF2-40B4-BE49-F238E27FC236}">
                  <a16:creationId xmlns:a16="http://schemas.microsoft.com/office/drawing/2014/main" id="{8D701398-5CFB-41D4-9462-832935EE6D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5701" y="4226803"/>
              <a:ext cx="2660114" cy="2660114"/>
            </a:xfrm>
            <a:prstGeom prst="rect">
              <a:avLst/>
            </a:prstGeom>
          </p:spPr>
        </p:pic>
        <p:pic>
          <p:nvPicPr>
            <p:cNvPr id="17" name="Picture 16">
              <a:extLst>
                <a:ext uri="{FF2B5EF4-FFF2-40B4-BE49-F238E27FC236}">
                  <a16:creationId xmlns:a16="http://schemas.microsoft.com/office/drawing/2014/main" id="{CE5ABFC0-AE62-4CA6-AF78-614985CE10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46689" y="2902301"/>
              <a:ext cx="2251008" cy="3357516"/>
            </a:xfrm>
            <a:prstGeom prst="rect">
              <a:avLst/>
            </a:prstGeom>
          </p:spPr>
        </p:pic>
        <p:pic>
          <p:nvPicPr>
            <p:cNvPr id="18" name="Picture 17">
              <a:extLst>
                <a:ext uri="{FF2B5EF4-FFF2-40B4-BE49-F238E27FC236}">
                  <a16:creationId xmlns:a16="http://schemas.microsoft.com/office/drawing/2014/main" id="{B7BB67B5-D15B-4B69-A5A1-A96EF846B7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24566" y="2883856"/>
              <a:ext cx="2417917" cy="3223889"/>
            </a:xfrm>
            <a:prstGeom prst="rect">
              <a:avLst/>
            </a:prstGeom>
          </p:spPr>
        </p:pic>
        <p:sp>
          <p:nvSpPr>
            <p:cNvPr id="19" name="TextBox 18">
              <a:extLst>
                <a:ext uri="{FF2B5EF4-FFF2-40B4-BE49-F238E27FC236}">
                  <a16:creationId xmlns:a16="http://schemas.microsoft.com/office/drawing/2014/main" id="{48D6926F-5212-45C6-93D5-A5B8CD68F4B9}"/>
                </a:ext>
              </a:extLst>
            </p:cNvPr>
            <p:cNvSpPr txBox="1"/>
            <p:nvPr/>
          </p:nvSpPr>
          <p:spPr>
            <a:xfrm>
              <a:off x="488144" y="4975397"/>
              <a:ext cx="700109" cy="369332"/>
            </a:xfrm>
            <a:prstGeom prst="rect">
              <a:avLst/>
            </a:prstGeom>
            <a:noFill/>
          </p:spPr>
          <p:txBody>
            <a:bodyPr wrap="square">
              <a:spAutoFit/>
            </a:bodyPr>
            <a:lstStyle/>
            <a:p>
              <a:r>
                <a:rPr lang="fr-FR" b="1" dirty="0">
                  <a:solidFill>
                    <a:schemeClr val="bg1"/>
                  </a:solidFill>
                </a:rPr>
                <a:t>Acer</a:t>
              </a:r>
              <a:endParaRPr lang="en-US" b="1" dirty="0">
                <a:solidFill>
                  <a:schemeClr val="bg1"/>
                </a:solidFill>
              </a:endParaRPr>
            </a:p>
          </p:txBody>
        </p:sp>
        <p:sp>
          <p:nvSpPr>
            <p:cNvPr id="20" name="TextBox 19">
              <a:extLst>
                <a:ext uri="{FF2B5EF4-FFF2-40B4-BE49-F238E27FC236}">
                  <a16:creationId xmlns:a16="http://schemas.microsoft.com/office/drawing/2014/main" id="{31A26DBD-A970-4FDD-B673-5E9C09568C1C}"/>
                </a:ext>
              </a:extLst>
            </p:cNvPr>
            <p:cNvSpPr txBox="1"/>
            <p:nvPr/>
          </p:nvSpPr>
          <p:spPr>
            <a:xfrm>
              <a:off x="3587675" y="3633862"/>
              <a:ext cx="1180651" cy="369332"/>
            </a:xfrm>
            <a:prstGeom prst="rect">
              <a:avLst/>
            </a:prstGeom>
            <a:noFill/>
          </p:spPr>
          <p:txBody>
            <a:bodyPr wrap="square">
              <a:spAutoFit/>
            </a:bodyPr>
            <a:lstStyle/>
            <a:p>
              <a:r>
                <a:rPr lang="fr-FR" b="1" dirty="0">
                  <a:solidFill>
                    <a:schemeClr val="bg1"/>
                  </a:solidFill>
                </a:rPr>
                <a:t>Prunus</a:t>
              </a:r>
              <a:endParaRPr lang="en-US" b="1" dirty="0">
                <a:solidFill>
                  <a:schemeClr val="bg1"/>
                </a:solidFill>
              </a:endParaRPr>
            </a:p>
          </p:txBody>
        </p:sp>
        <p:sp>
          <p:nvSpPr>
            <p:cNvPr id="21" name="TextBox 20">
              <a:extLst>
                <a:ext uri="{FF2B5EF4-FFF2-40B4-BE49-F238E27FC236}">
                  <a16:creationId xmlns:a16="http://schemas.microsoft.com/office/drawing/2014/main" id="{4352DD8A-753C-4F1B-B3BD-215D91BD2325}"/>
                </a:ext>
              </a:extLst>
            </p:cNvPr>
            <p:cNvSpPr txBox="1"/>
            <p:nvPr/>
          </p:nvSpPr>
          <p:spPr>
            <a:xfrm>
              <a:off x="6854777" y="5330270"/>
              <a:ext cx="1094590" cy="369332"/>
            </a:xfrm>
            <a:prstGeom prst="rect">
              <a:avLst/>
            </a:prstGeom>
            <a:noFill/>
          </p:spPr>
          <p:txBody>
            <a:bodyPr wrap="square">
              <a:spAutoFit/>
            </a:bodyPr>
            <a:lstStyle/>
            <a:p>
              <a:r>
                <a:rPr lang="fr-FR" b="1" dirty="0" err="1">
                  <a:solidFill>
                    <a:schemeClr val="bg1"/>
                  </a:solidFill>
                </a:rPr>
                <a:t>Pyrus</a:t>
              </a:r>
              <a:endParaRPr lang="en-US" b="1" dirty="0">
                <a:solidFill>
                  <a:schemeClr val="bg1"/>
                </a:solidFill>
              </a:endParaRPr>
            </a:p>
          </p:txBody>
        </p:sp>
        <p:sp>
          <p:nvSpPr>
            <p:cNvPr id="22" name="TextBox 21">
              <a:extLst>
                <a:ext uri="{FF2B5EF4-FFF2-40B4-BE49-F238E27FC236}">
                  <a16:creationId xmlns:a16="http://schemas.microsoft.com/office/drawing/2014/main" id="{13290301-26C3-4FC1-946E-EFE0E2BB7C19}"/>
                </a:ext>
              </a:extLst>
            </p:cNvPr>
            <p:cNvSpPr txBox="1"/>
            <p:nvPr/>
          </p:nvSpPr>
          <p:spPr>
            <a:xfrm>
              <a:off x="10018454" y="5372194"/>
              <a:ext cx="1331509" cy="369332"/>
            </a:xfrm>
            <a:prstGeom prst="rect">
              <a:avLst/>
            </a:prstGeom>
            <a:noFill/>
          </p:spPr>
          <p:txBody>
            <a:bodyPr wrap="square">
              <a:spAutoFit/>
            </a:bodyPr>
            <a:lstStyle/>
            <a:p>
              <a:r>
                <a:rPr lang="fr-FR" b="1" dirty="0" err="1">
                  <a:solidFill>
                    <a:schemeClr val="bg1"/>
                  </a:solidFill>
                </a:rPr>
                <a:t>Platanus</a:t>
              </a:r>
              <a:endParaRPr lang="en-US" b="1" dirty="0">
                <a:solidFill>
                  <a:schemeClr val="bg1"/>
                </a:solidFill>
              </a:endParaRPr>
            </a:p>
          </p:txBody>
        </p:sp>
      </p:grpSp>
    </p:spTree>
    <p:extLst>
      <p:ext uri="{BB962C8B-B14F-4D97-AF65-F5344CB8AC3E}">
        <p14:creationId xmlns:p14="http://schemas.microsoft.com/office/powerpoint/2010/main" val="843714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A56932E6-5BA9-4C85-82EA-A307011BB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62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6" name="TextBox 5">
            <a:extLst>
              <a:ext uri="{FF2B5EF4-FFF2-40B4-BE49-F238E27FC236}">
                <a16:creationId xmlns:a16="http://schemas.microsoft.com/office/drawing/2014/main" id="{6DF0F732-C378-414C-A119-BAFAEF14E6D0}"/>
              </a:ext>
            </a:extLst>
          </p:cNvPr>
          <p:cNvSpPr txBox="1"/>
          <p:nvPr/>
        </p:nvSpPr>
        <p:spPr>
          <a:xfrm>
            <a:off x="164951" y="2362200"/>
            <a:ext cx="12027049" cy="369332"/>
          </a:xfrm>
          <a:prstGeom prst="rect">
            <a:avLst/>
          </a:prstGeom>
          <a:noFill/>
        </p:spPr>
        <p:txBody>
          <a:bodyPr wrap="square" rtlCol="0">
            <a:spAutoFit/>
          </a:bodyPr>
          <a:lstStyle/>
          <a:p>
            <a:endParaRPr lang="en-US" dirty="0"/>
          </a:p>
        </p:txBody>
      </p:sp>
      <p:sp>
        <p:nvSpPr>
          <p:cNvPr id="4" name="Rectangle 3">
            <a:extLst>
              <a:ext uri="{FF2B5EF4-FFF2-40B4-BE49-F238E27FC236}">
                <a16:creationId xmlns:a16="http://schemas.microsoft.com/office/drawing/2014/main" id="{E5500418-DFB6-402D-B06B-9EF11A91B233}"/>
              </a:ext>
            </a:extLst>
          </p:cNvPr>
          <p:cNvSpPr/>
          <p:nvPr/>
        </p:nvSpPr>
        <p:spPr>
          <a:xfrm>
            <a:off x="-3048" y="0"/>
            <a:ext cx="12188952" cy="2362200"/>
          </a:xfrm>
          <a:prstGeom prst="rect">
            <a:avLst/>
          </a:prstGeom>
          <a:solidFill>
            <a:srgbClr val="FF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57DF9DD-FD13-4822-BE83-B66072823CF7}"/>
              </a:ext>
            </a:extLst>
          </p:cNvPr>
          <p:cNvSpPr>
            <a:spLocks noGrp="1"/>
          </p:cNvSpPr>
          <p:nvPr>
            <p:ph type="title"/>
          </p:nvPr>
        </p:nvSpPr>
        <p:spPr>
          <a:xfrm>
            <a:off x="772450" y="114671"/>
            <a:ext cx="10644051" cy="1047156"/>
          </a:xfrm>
        </p:spPr>
        <p:txBody>
          <a:bodyPr>
            <a:normAutofit/>
          </a:bodyPr>
          <a:lstStyle/>
          <a:p>
            <a:pPr algn="ctr"/>
            <a:r>
              <a:rPr lang="fr-FR" dirty="0">
                <a:solidFill>
                  <a:srgbClr val="FFFFFF"/>
                </a:solidFill>
              </a:rPr>
              <a:t>Conclusion</a:t>
            </a:r>
            <a:endParaRPr lang="fr-FR" dirty="0">
              <a:solidFill>
                <a:schemeClr val="bg1"/>
              </a:solidFill>
            </a:endParaRPr>
          </a:p>
        </p:txBody>
      </p:sp>
      <p:sp>
        <p:nvSpPr>
          <p:cNvPr id="5" name="TextBox 4">
            <a:extLst>
              <a:ext uri="{FF2B5EF4-FFF2-40B4-BE49-F238E27FC236}">
                <a16:creationId xmlns:a16="http://schemas.microsoft.com/office/drawing/2014/main" id="{A6648466-A99F-431F-BE6C-EBCA5139F320}"/>
              </a:ext>
            </a:extLst>
          </p:cNvPr>
          <p:cNvSpPr txBox="1"/>
          <p:nvPr/>
        </p:nvSpPr>
        <p:spPr>
          <a:xfrm>
            <a:off x="1079761" y="1445190"/>
            <a:ext cx="11115287" cy="400110"/>
          </a:xfrm>
          <a:prstGeom prst="rect">
            <a:avLst/>
          </a:prstGeom>
          <a:noFill/>
        </p:spPr>
        <p:txBody>
          <a:bodyPr wrap="square" rtlCol="0">
            <a:spAutoFit/>
          </a:bodyPr>
          <a:lstStyle/>
          <a:p>
            <a:r>
              <a:rPr lang="fr-FR" sz="2000" b="1" dirty="0">
                <a:solidFill>
                  <a:schemeClr val="bg1"/>
                </a:solidFill>
              </a:rPr>
              <a:t>Top 5 des espèces : Acer, Prunus, </a:t>
            </a:r>
            <a:r>
              <a:rPr lang="fr-FR" sz="2000" b="1" dirty="0" err="1">
                <a:solidFill>
                  <a:schemeClr val="bg1"/>
                </a:solidFill>
              </a:rPr>
              <a:t>Tilia</a:t>
            </a:r>
            <a:r>
              <a:rPr lang="fr-FR" sz="2000" b="1" dirty="0">
                <a:solidFill>
                  <a:schemeClr val="bg1"/>
                </a:solidFill>
              </a:rPr>
              <a:t> , </a:t>
            </a:r>
            <a:r>
              <a:rPr lang="fr-FR" sz="2000" b="1" dirty="0" err="1">
                <a:solidFill>
                  <a:schemeClr val="bg1"/>
                </a:solidFill>
              </a:rPr>
              <a:t>Pyrus</a:t>
            </a:r>
            <a:r>
              <a:rPr lang="fr-FR" sz="2000" b="1" dirty="0">
                <a:solidFill>
                  <a:schemeClr val="bg1"/>
                </a:solidFill>
              </a:rPr>
              <a:t> , </a:t>
            </a:r>
            <a:r>
              <a:rPr lang="fr-FR" sz="2000" b="1" dirty="0" err="1">
                <a:solidFill>
                  <a:schemeClr val="bg1"/>
                </a:solidFill>
              </a:rPr>
              <a:t>Platanus</a:t>
            </a:r>
            <a:endParaRPr lang="fr-FR" sz="2000" b="1" dirty="0">
              <a:solidFill>
                <a:schemeClr val="bg1"/>
              </a:solidFill>
            </a:endParaRPr>
          </a:p>
        </p:txBody>
      </p:sp>
      <p:sp>
        <p:nvSpPr>
          <p:cNvPr id="3" name="TextBox 2">
            <a:extLst>
              <a:ext uri="{FF2B5EF4-FFF2-40B4-BE49-F238E27FC236}">
                <a16:creationId xmlns:a16="http://schemas.microsoft.com/office/drawing/2014/main" id="{40E60320-4169-44D5-A19C-B923F0292A6D}"/>
              </a:ext>
            </a:extLst>
          </p:cNvPr>
          <p:cNvSpPr txBox="1"/>
          <p:nvPr/>
        </p:nvSpPr>
        <p:spPr>
          <a:xfrm>
            <a:off x="547597" y="2706199"/>
            <a:ext cx="10644051" cy="317009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Acer</a:t>
            </a: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err="1">
                <a:ln>
                  <a:noFill/>
                </a:ln>
                <a:solidFill>
                  <a:schemeClr val="tx1"/>
                </a:solidFill>
                <a:effectLst/>
                <a:latin typeface="Arial" panose="020B0604020202020204" pitchFamily="34" charset="0"/>
              </a:rPr>
              <a:t>est</a:t>
            </a: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err="1">
                <a:ln>
                  <a:noFill/>
                </a:ln>
                <a:solidFill>
                  <a:schemeClr val="tx1"/>
                </a:solidFill>
                <a:effectLst/>
                <a:latin typeface="Arial" panose="020B0604020202020204" pitchFamily="34" charset="0"/>
              </a:rPr>
              <a:t>apprécié</a:t>
            </a:r>
            <a:r>
              <a:rPr kumimoji="0" lang="en-US" altLang="en-US" sz="2000" b="0" i="0" u="none" strike="noStrike" cap="none" normalizeH="0" baseline="0" dirty="0">
                <a:ln>
                  <a:noFill/>
                </a:ln>
                <a:solidFill>
                  <a:schemeClr val="tx1"/>
                </a:solidFill>
                <a:effectLst/>
                <a:latin typeface="Arial" panose="020B0604020202020204" pitchFamily="34" charset="0"/>
              </a:rPr>
              <a:t> pour son </a:t>
            </a:r>
            <a:r>
              <a:rPr kumimoji="0" lang="en-US" altLang="en-US" sz="2000" b="0" i="0" u="none" strike="noStrike" cap="none" normalizeH="0" baseline="0" dirty="0" err="1">
                <a:ln>
                  <a:noFill/>
                </a:ln>
                <a:solidFill>
                  <a:schemeClr val="tx1"/>
                </a:solidFill>
                <a:effectLst/>
                <a:latin typeface="Arial" panose="020B0604020202020204" pitchFamily="34" charset="0"/>
              </a:rPr>
              <a:t>adaptabilité</a:t>
            </a: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err="1">
                <a:ln>
                  <a:noFill/>
                </a:ln>
                <a:solidFill>
                  <a:schemeClr val="tx1"/>
                </a:solidFill>
                <a:effectLst/>
                <a:latin typeface="Arial" panose="020B0604020202020204" pitchFamily="34" charset="0"/>
              </a:rPr>
              <a:t>ses</a:t>
            </a:r>
            <a:r>
              <a:rPr kumimoji="0" lang="en-US" altLang="en-US" sz="2000" b="0" i="0" u="none" strike="noStrike" cap="none" normalizeH="0" baseline="0" dirty="0">
                <a:ln>
                  <a:noFill/>
                </a:ln>
                <a:solidFill>
                  <a:schemeClr val="tx1"/>
                </a:solidFill>
                <a:effectLst/>
                <a:latin typeface="Arial" panose="020B0604020202020204" pitchFamily="34" charset="0"/>
              </a:rPr>
              <a:t> couleurs </a:t>
            </a:r>
            <a:r>
              <a:rPr kumimoji="0" lang="en-US" altLang="en-US" sz="2000" b="0" i="0" u="none" strike="noStrike" cap="none" normalizeH="0" baseline="0" dirty="0" err="1">
                <a:ln>
                  <a:noFill/>
                </a:ln>
                <a:solidFill>
                  <a:schemeClr val="tx1"/>
                </a:solidFill>
                <a:effectLst/>
                <a:latin typeface="Arial" panose="020B0604020202020204" pitchFamily="34" charset="0"/>
              </a:rPr>
              <a:t>automnales</a:t>
            </a: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err="1">
                <a:ln>
                  <a:noFill/>
                </a:ln>
                <a:solidFill>
                  <a:schemeClr val="tx1"/>
                </a:solidFill>
                <a:effectLst/>
                <a:latin typeface="Arial" panose="020B0604020202020204" pitchFamily="34" charset="0"/>
              </a:rPr>
              <a:t>spectaculaires</a:t>
            </a:r>
            <a:r>
              <a:rPr kumimoji="0" lang="en-US" altLang="en-US" sz="2000" b="0" i="0" u="none" strike="noStrike" cap="none" normalizeH="0" baseline="0" dirty="0">
                <a:ln>
                  <a:noFill/>
                </a:ln>
                <a:solidFill>
                  <a:schemeClr val="tx1"/>
                </a:solidFill>
                <a:effectLst/>
                <a:latin typeface="Arial" panose="020B0604020202020204" pitchFamily="34" charset="0"/>
              </a:rPr>
              <a:t> et </a:t>
            </a:r>
            <a:r>
              <a:rPr kumimoji="0" lang="en-US" altLang="en-US" sz="2000" b="0" i="0" u="none" strike="noStrike" cap="none" normalizeH="0" baseline="0" dirty="0" err="1">
                <a:ln>
                  <a:noFill/>
                </a:ln>
                <a:solidFill>
                  <a:schemeClr val="tx1"/>
                </a:solidFill>
                <a:effectLst/>
                <a:latin typeface="Arial" panose="020B0604020202020204" pitchFamily="34" charset="0"/>
              </a:rPr>
              <a:t>sa</a:t>
            </a: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err="1">
                <a:ln>
                  <a:noFill/>
                </a:ln>
                <a:solidFill>
                  <a:schemeClr val="tx1"/>
                </a:solidFill>
                <a:effectLst/>
                <a:latin typeface="Arial" panose="020B0604020202020204" pitchFamily="34" charset="0"/>
              </a:rPr>
              <a:t>croissance</a:t>
            </a: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err="1">
                <a:ln>
                  <a:noFill/>
                </a:ln>
                <a:solidFill>
                  <a:schemeClr val="tx1"/>
                </a:solidFill>
                <a:effectLst/>
                <a:latin typeface="Arial" panose="020B0604020202020204" pitchFamily="34" charset="0"/>
              </a:rPr>
              <a:t>rapide</a:t>
            </a:r>
            <a:r>
              <a:rPr kumimoji="0" lang="en-US" altLang="en-US" sz="20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Prunus</a:t>
            </a:r>
            <a:r>
              <a:rPr kumimoji="0" lang="en-US" altLang="en-US" sz="2000" b="0" i="0" u="none" strike="noStrike" cap="none" normalizeH="0" baseline="0" dirty="0">
                <a:ln>
                  <a:noFill/>
                </a:ln>
                <a:solidFill>
                  <a:schemeClr val="tx1"/>
                </a:solidFill>
                <a:effectLst/>
                <a:latin typeface="Arial" panose="020B0604020202020204" pitchFamily="34" charset="0"/>
              </a:rPr>
              <a:t> se distingue par </a:t>
            </a:r>
            <a:r>
              <a:rPr kumimoji="0" lang="en-US" altLang="en-US" sz="2000" b="0" i="0" u="none" strike="noStrike" cap="none" normalizeH="0" baseline="0" dirty="0" err="1">
                <a:ln>
                  <a:noFill/>
                </a:ln>
                <a:solidFill>
                  <a:schemeClr val="tx1"/>
                </a:solidFill>
                <a:effectLst/>
                <a:latin typeface="Arial" panose="020B0604020202020204" pitchFamily="34" charset="0"/>
              </a:rPr>
              <a:t>sa</a:t>
            </a:r>
            <a:r>
              <a:rPr kumimoji="0" lang="en-US" altLang="en-US" sz="2000" b="0" i="0" u="none" strike="noStrike" cap="none" normalizeH="0" baseline="0" dirty="0">
                <a:ln>
                  <a:noFill/>
                </a:ln>
                <a:solidFill>
                  <a:schemeClr val="tx1"/>
                </a:solidFill>
                <a:effectLst/>
                <a:latin typeface="Arial" panose="020B0604020202020204" pitchFamily="34" charset="0"/>
              </a:rPr>
              <a:t> floraison </a:t>
            </a:r>
            <a:r>
              <a:rPr kumimoji="0" lang="en-US" altLang="en-US" sz="2000" b="0" i="0" u="none" strike="noStrike" cap="none" normalizeH="0" baseline="0" dirty="0" err="1">
                <a:ln>
                  <a:noFill/>
                </a:ln>
                <a:solidFill>
                  <a:schemeClr val="tx1"/>
                </a:solidFill>
                <a:effectLst/>
                <a:latin typeface="Arial" panose="020B0604020202020204" pitchFamily="34" charset="0"/>
              </a:rPr>
              <a:t>printanière</a:t>
            </a: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err="1">
                <a:ln>
                  <a:noFill/>
                </a:ln>
                <a:solidFill>
                  <a:schemeClr val="tx1"/>
                </a:solidFill>
                <a:effectLst/>
                <a:latin typeface="Arial" panose="020B0604020202020204" pitchFamily="34" charset="0"/>
              </a:rPr>
              <a:t>remarquable</a:t>
            </a: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err="1">
                <a:ln>
                  <a:noFill/>
                </a:ln>
                <a:solidFill>
                  <a:schemeClr val="tx1"/>
                </a:solidFill>
                <a:effectLst/>
                <a:latin typeface="Arial" panose="020B0604020202020204" pitchFamily="34" charset="0"/>
              </a:rPr>
              <a:t>ses</a:t>
            </a:r>
            <a:r>
              <a:rPr kumimoji="0" lang="en-US" altLang="en-US" sz="2000" b="0" i="0" u="none" strike="noStrike" cap="none" normalizeH="0" baseline="0" dirty="0">
                <a:ln>
                  <a:noFill/>
                </a:ln>
                <a:solidFill>
                  <a:schemeClr val="tx1"/>
                </a:solidFill>
                <a:effectLst/>
                <a:latin typeface="Arial" panose="020B0604020202020204" pitchFamily="34" charset="0"/>
              </a:rPr>
              <a:t> fruits comestibles et </a:t>
            </a:r>
            <a:r>
              <a:rPr kumimoji="0" lang="en-US" altLang="en-US" sz="2000" b="0" i="0" u="none" strike="noStrike" cap="none" normalizeH="0" baseline="0" dirty="0" err="1">
                <a:ln>
                  <a:noFill/>
                </a:ln>
                <a:solidFill>
                  <a:schemeClr val="tx1"/>
                </a:solidFill>
                <a:effectLst/>
                <a:latin typeface="Arial" panose="020B0604020202020204" pitchFamily="34" charset="0"/>
              </a:rPr>
              <a:t>sa</a:t>
            </a:r>
            <a:r>
              <a:rPr kumimoji="0" lang="en-US" altLang="en-US" sz="2000" b="0" i="0" u="none" strike="noStrike" cap="none" normalizeH="0" baseline="0" dirty="0">
                <a:ln>
                  <a:noFill/>
                </a:ln>
                <a:solidFill>
                  <a:schemeClr val="tx1"/>
                </a:solidFill>
                <a:effectLst/>
                <a:latin typeface="Arial" panose="020B0604020202020204" pitchFamily="34" charset="0"/>
              </a:rPr>
              <a:t> taille </a:t>
            </a:r>
            <a:r>
              <a:rPr kumimoji="0" lang="en-US" altLang="en-US" sz="2000" b="0" i="0" u="none" strike="noStrike" cap="none" normalizeH="0" baseline="0" dirty="0" err="1">
                <a:ln>
                  <a:noFill/>
                </a:ln>
                <a:solidFill>
                  <a:schemeClr val="tx1"/>
                </a:solidFill>
                <a:effectLst/>
                <a:latin typeface="Arial" panose="020B0604020202020204" pitchFamily="34" charset="0"/>
              </a:rPr>
              <a:t>modérée</a:t>
            </a: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err="1">
                <a:ln>
                  <a:noFill/>
                </a:ln>
                <a:solidFill>
                  <a:schemeClr val="tx1"/>
                </a:solidFill>
                <a:effectLst/>
                <a:latin typeface="Arial" panose="020B0604020202020204" pitchFamily="34" charset="0"/>
              </a:rPr>
              <a:t>convenant</a:t>
            </a:r>
            <a:r>
              <a:rPr kumimoji="0" lang="en-US" altLang="en-US" sz="2000" b="0" i="0" u="none" strike="noStrike" cap="none" normalizeH="0" baseline="0" dirty="0">
                <a:ln>
                  <a:noFill/>
                </a:ln>
                <a:solidFill>
                  <a:schemeClr val="tx1"/>
                </a:solidFill>
                <a:effectLst/>
                <a:latin typeface="Arial" panose="020B0604020202020204" pitchFamily="34" charset="0"/>
              </a:rPr>
              <a:t> aux </a:t>
            </a:r>
            <a:r>
              <a:rPr kumimoji="0" lang="en-US" altLang="en-US" sz="2000" b="0" i="0" u="none" strike="noStrike" cap="none" normalizeH="0" baseline="0" dirty="0" err="1">
                <a:ln>
                  <a:noFill/>
                </a:ln>
                <a:solidFill>
                  <a:schemeClr val="tx1"/>
                </a:solidFill>
                <a:effectLst/>
                <a:latin typeface="Arial" panose="020B0604020202020204" pitchFamily="34" charset="0"/>
              </a:rPr>
              <a:t>environnements</a:t>
            </a: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err="1">
                <a:ln>
                  <a:noFill/>
                </a:ln>
                <a:solidFill>
                  <a:schemeClr val="tx1"/>
                </a:solidFill>
                <a:effectLst/>
                <a:latin typeface="Arial" panose="020B0604020202020204" pitchFamily="34" charset="0"/>
              </a:rPr>
              <a:t>urbains</a:t>
            </a:r>
            <a:r>
              <a:rPr kumimoji="0" lang="en-US" altLang="en-US" sz="20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err="1">
                <a:ln>
                  <a:noFill/>
                </a:ln>
                <a:solidFill>
                  <a:schemeClr val="tx1"/>
                </a:solidFill>
                <a:effectLst/>
                <a:latin typeface="Arial" panose="020B0604020202020204" pitchFamily="34" charset="0"/>
              </a:rPr>
              <a:t>Tilia</a:t>
            </a: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err="1">
                <a:ln>
                  <a:noFill/>
                </a:ln>
                <a:solidFill>
                  <a:schemeClr val="tx1"/>
                </a:solidFill>
                <a:effectLst/>
                <a:latin typeface="Arial" panose="020B0604020202020204" pitchFamily="34" charset="0"/>
              </a:rPr>
              <a:t>est</a:t>
            </a: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err="1">
                <a:ln>
                  <a:noFill/>
                </a:ln>
                <a:solidFill>
                  <a:schemeClr val="tx1"/>
                </a:solidFill>
                <a:effectLst/>
                <a:latin typeface="Arial" panose="020B0604020202020204" pitchFamily="34" charset="0"/>
              </a:rPr>
              <a:t>idéal</a:t>
            </a:r>
            <a:r>
              <a:rPr kumimoji="0" lang="en-US" altLang="en-US" sz="2000" b="0" i="0" u="none" strike="noStrike" cap="none" normalizeH="0" baseline="0" dirty="0">
                <a:ln>
                  <a:noFill/>
                </a:ln>
                <a:solidFill>
                  <a:schemeClr val="tx1"/>
                </a:solidFill>
                <a:effectLst/>
                <a:latin typeface="Arial" panose="020B0604020202020204" pitchFamily="34" charset="0"/>
              </a:rPr>
              <a:t> pour </a:t>
            </a:r>
            <a:r>
              <a:rPr kumimoji="0" lang="en-US" altLang="en-US" sz="2000" b="0" i="0" u="none" strike="noStrike" cap="none" normalizeH="0" baseline="0" dirty="0" err="1">
                <a:ln>
                  <a:noFill/>
                </a:ln>
                <a:solidFill>
                  <a:schemeClr val="tx1"/>
                </a:solidFill>
                <a:effectLst/>
                <a:latin typeface="Arial" panose="020B0604020202020204" pitchFamily="34" charset="0"/>
              </a:rPr>
              <a:t>ses</a:t>
            </a:r>
            <a:r>
              <a:rPr kumimoji="0" lang="en-US" altLang="en-US" sz="2000" b="0" i="0" u="none" strike="noStrike" cap="none" normalizeH="0" baseline="0" dirty="0">
                <a:ln>
                  <a:noFill/>
                </a:ln>
                <a:solidFill>
                  <a:schemeClr val="tx1"/>
                </a:solidFill>
                <a:effectLst/>
                <a:latin typeface="Arial" panose="020B0604020202020204" pitchFamily="34" charset="0"/>
              </a:rPr>
              <a:t> ombres </a:t>
            </a:r>
            <a:r>
              <a:rPr kumimoji="0" lang="en-US" altLang="en-US" sz="2000" b="0" i="0" u="none" strike="noStrike" cap="none" normalizeH="0" baseline="0" dirty="0" err="1">
                <a:ln>
                  <a:noFill/>
                </a:ln>
                <a:solidFill>
                  <a:schemeClr val="tx1"/>
                </a:solidFill>
                <a:effectLst/>
                <a:latin typeface="Arial" panose="020B0604020202020204" pitchFamily="34" charset="0"/>
              </a:rPr>
              <a:t>denses</a:t>
            </a:r>
            <a:r>
              <a:rPr kumimoji="0" lang="en-US" altLang="en-US" sz="2000" b="0" i="0" u="none" strike="noStrike" cap="none" normalizeH="0" baseline="0" dirty="0">
                <a:ln>
                  <a:noFill/>
                </a:ln>
                <a:solidFill>
                  <a:schemeClr val="tx1"/>
                </a:solidFill>
                <a:effectLst/>
                <a:latin typeface="Arial" panose="020B0604020202020204" pitchFamily="34" charset="0"/>
              </a:rPr>
              <a:t>, la fragrance de </a:t>
            </a:r>
            <a:r>
              <a:rPr kumimoji="0" lang="en-US" altLang="en-US" sz="2000" b="0" i="0" u="none" strike="noStrike" cap="none" normalizeH="0" baseline="0" dirty="0" err="1">
                <a:ln>
                  <a:noFill/>
                </a:ln>
                <a:solidFill>
                  <a:schemeClr val="tx1"/>
                </a:solidFill>
                <a:effectLst/>
                <a:latin typeface="Arial" panose="020B0604020202020204" pitchFamily="34" charset="0"/>
              </a:rPr>
              <a:t>ses</a:t>
            </a:r>
            <a:r>
              <a:rPr kumimoji="0" lang="en-US" altLang="en-US" sz="2000" b="0" i="0" u="none" strike="noStrike" cap="none" normalizeH="0" baseline="0" dirty="0">
                <a:ln>
                  <a:noFill/>
                </a:ln>
                <a:solidFill>
                  <a:schemeClr val="tx1"/>
                </a:solidFill>
                <a:effectLst/>
                <a:latin typeface="Arial" panose="020B0604020202020204" pitchFamily="34" charset="0"/>
              </a:rPr>
              <a:t> fleurs et </a:t>
            </a:r>
            <a:r>
              <a:rPr kumimoji="0" lang="en-US" altLang="en-US" sz="2000" b="0" i="0" u="none" strike="noStrike" cap="none" normalizeH="0" baseline="0" dirty="0" err="1">
                <a:ln>
                  <a:noFill/>
                </a:ln>
                <a:solidFill>
                  <a:schemeClr val="tx1"/>
                </a:solidFill>
                <a:effectLst/>
                <a:latin typeface="Arial" panose="020B0604020202020204" pitchFamily="34" charset="0"/>
              </a:rPr>
              <a:t>sa</a:t>
            </a: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err="1">
                <a:ln>
                  <a:noFill/>
                </a:ln>
                <a:solidFill>
                  <a:schemeClr val="tx1"/>
                </a:solidFill>
                <a:effectLst/>
                <a:latin typeface="Arial" panose="020B0604020202020204" pitchFamily="34" charset="0"/>
              </a:rPr>
              <a:t>robustesse</a:t>
            </a:r>
            <a:r>
              <a:rPr kumimoji="0" lang="en-US" altLang="en-US" sz="2000" b="0" i="0" u="none" strike="noStrike" cap="none" normalizeH="0" baseline="0" dirty="0">
                <a:ln>
                  <a:noFill/>
                </a:ln>
                <a:solidFill>
                  <a:schemeClr val="tx1"/>
                </a:solidFill>
                <a:effectLst/>
                <a:latin typeface="Arial" panose="020B0604020202020204" pitchFamily="34" charset="0"/>
              </a:rPr>
              <a:t> face à </a:t>
            </a:r>
            <a:r>
              <a:rPr kumimoji="0" lang="en-US" altLang="en-US" sz="2000" b="0" i="0" u="none" strike="noStrike" cap="none" normalizeH="0" baseline="0" dirty="0" err="1">
                <a:ln>
                  <a:noFill/>
                </a:ln>
                <a:solidFill>
                  <a:schemeClr val="tx1"/>
                </a:solidFill>
                <a:effectLst/>
                <a:latin typeface="Arial" panose="020B0604020202020204" pitchFamily="34" charset="0"/>
              </a:rPr>
              <a:t>diverses</a:t>
            </a:r>
            <a:r>
              <a:rPr kumimoji="0" lang="en-US" altLang="en-US" sz="2000" b="0" i="0" u="none" strike="noStrike" cap="none" normalizeH="0" baseline="0" dirty="0">
                <a:ln>
                  <a:noFill/>
                </a:ln>
                <a:solidFill>
                  <a:schemeClr val="tx1"/>
                </a:solidFill>
                <a:effectLst/>
                <a:latin typeface="Arial" panose="020B0604020202020204" pitchFamily="34" charset="0"/>
              </a:rPr>
              <a:t> conditions de sol.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Pyrus</a:t>
            </a: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err="1">
                <a:ln>
                  <a:noFill/>
                </a:ln>
                <a:solidFill>
                  <a:schemeClr val="tx1"/>
                </a:solidFill>
                <a:effectLst/>
                <a:latin typeface="Arial" panose="020B0604020202020204" pitchFamily="34" charset="0"/>
              </a:rPr>
              <a:t>est</a:t>
            </a: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err="1">
                <a:ln>
                  <a:noFill/>
                </a:ln>
                <a:solidFill>
                  <a:schemeClr val="tx1"/>
                </a:solidFill>
                <a:effectLst/>
                <a:latin typeface="Arial" panose="020B0604020202020204" pitchFamily="34" charset="0"/>
              </a:rPr>
              <a:t>valorisé</a:t>
            </a:r>
            <a:r>
              <a:rPr kumimoji="0" lang="en-US" altLang="en-US" sz="2000" b="0" i="0" u="none" strike="noStrike" cap="none" normalizeH="0" baseline="0" dirty="0">
                <a:ln>
                  <a:noFill/>
                </a:ln>
                <a:solidFill>
                  <a:schemeClr val="tx1"/>
                </a:solidFill>
                <a:effectLst/>
                <a:latin typeface="Arial" panose="020B0604020202020204" pitchFamily="34" charset="0"/>
              </a:rPr>
              <a:t> pour </a:t>
            </a:r>
            <a:r>
              <a:rPr kumimoji="0" lang="en-US" altLang="en-US" sz="2000" b="0" i="0" u="none" strike="noStrike" cap="none" normalizeH="0" baseline="0" dirty="0" err="1">
                <a:ln>
                  <a:noFill/>
                </a:ln>
                <a:solidFill>
                  <a:schemeClr val="tx1"/>
                </a:solidFill>
                <a:effectLst/>
                <a:latin typeface="Arial" panose="020B0604020202020204" pitchFamily="34" charset="0"/>
              </a:rPr>
              <a:t>sa</a:t>
            </a:r>
            <a:r>
              <a:rPr kumimoji="0" lang="en-US" altLang="en-US" sz="2000" b="0" i="0" u="none" strike="noStrike" cap="none" normalizeH="0" baseline="0" dirty="0">
                <a:ln>
                  <a:noFill/>
                </a:ln>
                <a:solidFill>
                  <a:schemeClr val="tx1"/>
                </a:solidFill>
                <a:effectLst/>
                <a:latin typeface="Arial" panose="020B0604020202020204" pitchFamily="34" charset="0"/>
              </a:rPr>
              <a:t> belle floraison, la production de fruits et son </a:t>
            </a:r>
            <a:r>
              <a:rPr kumimoji="0" lang="en-US" altLang="en-US" sz="2000" b="0" i="0" u="none" strike="noStrike" cap="none" normalizeH="0" baseline="0" dirty="0" err="1">
                <a:ln>
                  <a:noFill/>
                </a:ln>
                <a:solidFill>
                  <a:schemeClr val="tx1"/>
                </a:solidFill>
                <a:effectLst/>
                <a:latin typeface="Arial" panose="020B0604020202020204" pitchFamily="34" charset="0"/>
              </a:rPr>
              <a:t>adaptabilité</a:t>
            </a:r>
            <a:r>
              <a:rPr kumimoji="0" lang="en-US" altLang="en-US" sz="2000" b="0" i="0" u="none" strike="noStrike" cap="none" normalizeH="0" baseline="0" dirty="0">
                <a:ln>
                  <a:noFill/>
                </a:ln>
                <a:solidFill>
                  <a:schemeClr val="tx1"/>
                </a:solidFill>
                <a:effectLst/>
                <a:latin typeface="Arial" panose="020B0604020202020204" pitchFamily="34" charset="0"/>
              </a:rPr>
              <a:t> à divers </a:t>
            </a:r>
            <a:r>
              <a:rPr kumimoji="0" lang="en-US" altLang="en-US" sz="2000" b="0" i="0" u="none" strike="noStrike" cap="none" normalizeH="0" baseline="0" dirty="0" err="1">
                <a:ln>
                  <a:noFill/>
                </a:ln>
                <a:solidFill>
                  <a:schemeClr val="tx1"/>
                </a:solidFill>
                <a:effectLst/>
                <a:latin typeface="Arial" panose="020B0604020202020204" pitchFamily="34" charset="0"/>
              </a:rPr>
              <a:t>environnements</a:t>
            </a:r>
            <a:r>
              <a:rPr kumimoji="0" lang="en-US" altLang="en-US" sz="20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Platanus</a:t>
            </a: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err="1">
                <a:ln>
                  <a:noFill/>
                </a:ln>
                <a:solidFill>
                  <a:schemeClr val="tx1"/>
                </a:solidFill>
                <a:effectLst/>
                <a:latin typeface="Arial" panose="020B0604020202020204" pitchFamily="34" charset="0"/>
              </a:rPr>
              <a:t>est</a:t>
            </a: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err="1">
                <a:ln>
                  <a:noFill/>
                </a:ln>
                <a:solidFill>
                  <a:schemeClr val="tx1"/>
                </a:solidFill>
                <a:effectLst/>
                <a:latin typeface="Arial" panose="020B0604020202020204" pitchFamily="34" charset="0"/>
              </a:rPr>
              <a:t>reconnu</a:t>
            </a:r>
            <a:r>
              <a:rPr kumimoji="0" lang="en-US" altLang="en-US" sz="2000" b="0" i="0" u="none" strike="noStrike" cap="none" normalizeH="0" baseline="0" dirty="0">
                <a:ln>
                  <a:noFill/>
                </a:ln>
                <a:solidFill>
                  <a:schemeClr val="tx1"/>
                </a:solidFill>
                <a:effectLst/>
                <a:latin typeface="Arial" panose="020B0604020202020204" pitchFamily="34" charset="0"/>
              </a:rPr>
              <a:t> pour </a:t>
            </a:r>
            <a:r>
              <a:rPr kumimoji="0" lang="en-US" altLang="en-US" sz="2000" b="0" i="0" u="none" strike="noStrike" cap="none" normalizeH="0" baseline="0" dirty="0" err="1">
                <a:ln>
                  <a:noFill/>
                </a:ln>
                <a:solidFill>
                  <a:schemeClr val="tx1"/>
                </a:solidFill>
                <a:effectLst/>
                <a:latin typeface="Arial" panose="020B0604020202020204" pitchFamily="34" charset="0"/>
              </a:rPr>
              <a:t>sa</a:t>
            </a: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err="1">
                <a:ln>
                  <a:noFill/>
                </a:ln>
                <a:solidFill>
                  <a:schemeClr val="tx1"/>
                </a:solidFill>
                <a:effectLst/>
                <a:latin typeface="Arial" panose="020B0604020202020204" pitchFamily="34" charset="0"/>
              </a:rPr>
              <a:t>grande</a:t>
            </a:r>
            <a:r>
              <a:rPr kumimoji="0" lang="en-US" altLang="en-US" sz="2000" b="0" i="0" u="none" strike="noStrike" cap="none" normalizeH="0" baseline="0" dirty="0">
                <a:ln>
                  <a:noFill/>
                </a:ln>
                <a:solidFill>
                  <a:schemeClr val="tx1"/>
                </a:solidFill>
                <a:effectLst/>
                <a:latin typeface="Arial" panose="020B0604020202020204" pitchFamily="34" charset="0"/>
              </a:rPr>
              <a:t> taille, </a:t>
            </a:r>
            <a:r>
              <a:rPr kumimoji="0" lang="en-US" altLang="en-US" sz="2000" b="0" i="0" u="none" strike="noStrike" cap="none" normalizeH="0" baseline="0" dirty="0" err="1">
                <a:ln>
                  <a:noFill/>
                </a:ln>
                <a:solidFill>
                  <a:schemeClr val="tx1"/>
                </a:solidFill>
                <a:effectLst/>
                <a:latin typeface="Arial" panose="020B0604020202020204" pitchFamily="34" charset="0"/>
              </a:rPr>
              <a:t>sa</a:t>
            </a: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err="1">
                <a:ln>
                  <a:noFill/>
                </a:ln>
                <a:solidFill>
                  <a:schemeClr val="tx1"/>
                </a:solidFill>
                <a:effectLst/>
                <a:latin typeface="Arial" panose="020B0604020202020204" pitchFamily="34" charset="0"/>
              </a:rPr>
              <a:t>résistance</a:t>
            </a:r>
            <a:r>
              <a:rPr kumimoji="0" lang="en-US" altLang="en-US" sz="2000" b="0" i="0" u="none" strike="noStrike" cap="none" normalizeH="0" baseline="0" dirty="0">
                <a:ln>
                  <a:noFill/>
                </a:ln>
                <a:solidFill>
                  <a:schemeClr val="tx1"/>
                </a:solidFill>
                <a:effectLst/>
                <a:latin typeface="Arial" panose="020B0604020202020204" pitchFamily="34" charset="0"/>
              </a:rPr>
              <a:t> à la pollution </a:t>
            </a:r>
            <a:r>
              <a:rPr kumimoji="0" lang="en-US" altLang="en-US" sz="2000" b="0" i="0" u="none" strike="noStrike" cap="none" normalizeH="0" baseline="0" dirty="0" err="1">
                <a:ln>
                  <a:noFill/>
                </a:ln>
                <a:solidFill>
                  <a:schemeClr val="tx1"/>
                </a:solidFill>
                <a:effectLst/>
                <a:latin typeface="Arial" panose="020B0604020202020204" pitchFamily="34" charset="0"/>
              </a:rPr>
              <a:t>urbaine</a:t>
            </a:r>
            <a:r>
              <a:rPr kumimoji="0" lang="en-US" altLang="en-US" sz="2000" b="0" i="0" u="none" strike="noStrike" cap="none" normalizeH="0" baseline="0" dirty="0">
                <a:ln>
                  <a:noFill/>
                </a:ln>
                <a:solidFill>
                  <a:schemeClr val="tx1"/>
                </a:solidFill>
                <a:effectLst/>
                <a:latin typeface="Arial" panose="020B0604020202020204" pitchFamily="34" charset="0"/>
              </a:rPr>
              <a:t> et son aspect </a:t>
            </a:r>
            <a:r>
              <a:rPr kumimoji="0" lang="en-US" altLang="en-US" sz="2000" b="0" i="0" u="none" strike="noStrike" cap="none" normalizeH="0" baseline="0" dirty="0" err="1">
                <a:ln>
                  <a:noFill/>
                </a:ln>
                <a:solidFill>
                  <a:schemeClr val="tx1"/>
                </a:solidFill>
                <a:effectLst/>
                <a:latin typeface="Arial" panose="020B0604020202020204" pitchFamily="34" charset="0"/>
              </a:rPr>
              <a:t>décoratif</a:t>
            </a:r>
            <a:r>
              <a:rPr kumimoji="0" lang="en-US" altLang="en-US" sz="2000" b="0" i="0" u="none" strike="noStrike" cap="none" normalizeH="0" baseline="0" dirty="0">
                <a:ln>
                  <a:noFill/>
                </a:ln>
                <a:solidFill>
                  <a:schemeClr val="tx1"/>
                </a:solidFill>
                <a:effectLst/>
                <a:latin typeface="Arial" panose="020B0604020202020204" pitchFamily="34" charset="0"/>
              </a:rPr>
              <a:t> unique. </a:t>
            </a:r>
          </a:p>
        </p:txBody>
      </p:sp>
    </p:spTree>
    <p:extLst>
      <p:ext uri="{BB962C8B-B14F-4D97-AF65-F5344CB8AC3E}">
        <p14:creationId xmlns:p14="http://schemas.microsoft.com/office/powerpoint/2010/main" val="23515811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812DCB-CE98-4695-B2B1-65F27DD07BC4}"/>
              </a:ext>
            </a:extLst>
          </p:cNvPr>
          <p:cNvSpPr/>
          <p:nvPr/>
        </p:nvSpPr>
        <p:spPr>
          <a:xfrm>
            <a:off x="0" y="1"/>
            <a:ext cx="12192000" cy="1499016"/>
          </a:xfrm>
          <a:prstGeom prst="rect">
            <a:avLst/>
          </a:prstGeom>
          <a:solidFill>
            <a:srgbClr val="7AC2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C5E39C-0873-4800-92AF-ED903C456C61}"/>
              </a:ext>
            </a:extLst>
          </p:cNvPr>
          <p:cNvSpPr>
            <a:spLocks noGrp="1"/>
          </p:cNvSpPr>
          <p:nvPr>
            <p:ph type="title"/>
          </p:nvPr>
        </p:nvSpPr>
        <p:spPr>
          <a:xfrm>
            <a:off x="364787" y="107643"/>
            <a:ext cx="10895106" cy="878424"/>
          </a:xfrm>
        </p:spPr>
        <p:txBody>
          <a:bodyPr/>
          <a:lstStyle/>
          <a:p>
            <a:r>
              <a:rPr lang="fr-FR" b="1" dirty="0">
                <a:solidFill>
                  <a:schemeClr val="bg1"/>
                </a:solidFill>
              </a:rPr>
              <a:t>4.1 Analyse Géospatiale  </a:t>
            </a:r>
            <a:endParaRPr lang="en-US" b="1" dirty="0">
              <a:solidFill>
                <a:schemeClr val="bg1"/>
              </a:solidFill>
            </a:endParaRPr>
          </a:p>
        </p:txBody>
      </p:sp>
      <p:pic>
        <p:nvPicPr>
          <p:cNvPr id="10" name="Picture 9">
            <a:extLst>
              <a:ext uri="{FF2B5EF4-FFF2-40B4-BE49-F238E27FC236}">
                <a16:creationId xmlns:a16="http://schemas.microsoft.com/office/drawing/2014/main" id="{C3BDB743-7E81-40EC-A71B-0021B046008E}"/>
              </a:ext>
            </a:extLst>
          </p:cNvPr>
          <p:cNvPicPr>
            <a:picLocks noChangeAspect="1"/>
          </p:cNvPicPr>
          <p:nvPr/>
        </p:nvPicPr>
        <p:blipFill rotWithShape="1">
          <a:blip r:embed="rId2"/>
          <a:srcRect l="22120" t="35922" r="15294" b="8077"/>
          <a:stretch/>
        </p:blipFill>
        <p:spPr>
          <a:xfrm>
            <a:off x="70076" y="2664115"/>
            <a:ext cx="5560117" cy="3668592"/>
          </a:xfrm>
          <a:prstGeom prst="rect">
            <a:avLst/>
          </a:prstGeom>
        </p:spPr>
      </p:pic>
      <p:pic>
        <p:nvPicPr>
          <p:cNvPr id="11" name="Picture 10">
            <a:extLst>
              <a:ext uri="{FF2B5EF4-FFF2-40B4-BE49-F238E27FC236}">
                <a16:creationId xmlns:a16="http://schemas.microsoft.com/office/drawing/2014/main" id="{EEBCC65E-B503-426E-8E3E-5492D7BDFC3D}"/>
              </a:ext>
            </a:extLst>
          </p:cNvPr>
          <p:cNvPicPr>
            <a:picLocks noChangeAspect="1"/>
          </p:cNvPicPr>
          <p:nvPr/>
        </p:nvPicPr>
        <p:blipFill rotWithShape="1">
          <a:blip r:embed="rId3"/>
          <a:srcRect l="18495" t="34822" r="15097" b="7702"/>
          <a:stretch/>
        </p:blipFill>
        <p:spPr>
          <a:xfrm>
            <a:off x="5732079" y="2664114"/>
            <a:ext cx="6389845" cy="3668592"/>
          </a:xfrm>
          <a:prstGeom prst="rect">
            <a:avLst/>
          </a:prstGeom>
        </p:spPr>
      </p:pic>
      <p:sp>
        <p:nvSpPr>
          <p:cNvPr id="12" name="TextBox 11">
            <a:extLst>
              <a:ext uri="{FF2B5EF4-FFF2-40B4-BE49-F238E27FC236}">
                <a16:creationId xmlns:a16="http://schemas.microsoft.com/office/drawing/2014/main" id="{AEFF0935-B986-45F2-AF06-0A4B8D80F27D}"/>
              </a:ext>
            </a:extLst>
          </p:cNvPr>
          <p:cNvSpPr txBox="1"/>
          <p:nvPr/>
        </p:nvSpPr>
        <p:spPr>
          <a:xfrm>
            <a:off x="510703" y="1014617"/>
            <a:ext cx="6099242" cy="369332"/>
          </a:xfrm>
          <a:prstGeom prst="rect">
            <a:avLst/>
          </a:prstGeom>
          <a:noFill/>
        </p:spPr>
        <p:txBody>
          <a:bodyPr wrap="square">
            <a:spAutoFit/>
          </a:bodyPr>
          <a:lstStyle/>
          <a:p>
            <a:r>
              <a:rPr lang="en-US" sz="1800" b="1" dirty="0">
                <a:solidFill>
                  <a:schemeClr val="bg1"/>
                </a:solidFill>
              </a:rPr>
              <a:t>Distribution des Dominalité</a:t>
            </a:r>
            <a:endParaRPr lang="en-US" b="1" dirty="0">
              <a:solidFill>
                <a:schemeClr val="bg1"/>
              </a:solidFill>
            </a:endParaRPr>
          </a:p>
        </p:txBody>
      </p:sp>
    </p:spTree>
    <p:extLst>
      <p:ext uri="{BB962C8B-B14F-4D97-AF65-F5344CB8AC3E}">
        <p14:creationId xmlns:p14="http://schemas.microsoft.com/office/powerpoint/2010/main" val="34309816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812DCB-CE98-4695-B2B1-65F27DD07BC4}"/>
              </a:ext>
            </a:extLst>
          </p:cNvPr>
          <p:cNvSpPr/>
          <p:nvPr/>
        </p:nvSpPr>
        <p:spPr>
          <a:xfrm>
            <a:off x="0" y="1"/>
            <a:ext cx="12192000" cy="1499016"/>
          </a:xfrm>
          <a:prstGeom prst="rect">
            <a:avLst/>
          </a:prstGeom>
          <a:solidFill>
            <a:srgbClr val="7AC2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C5E39C-0873-4800-92AF-ED903C456C61}"/>
              </a:ext>
            </a:extLst>
          </p:cNvPr>
          <p:cNvSpPr>
            <a:spLocks noGrp="1"/>
          </p:cNvSpPr>
          <p:nvPr>
            <p:ph type="title"/>
          </p:nvPr>
        </p:nvSpPr>
        <p:spPr>
          <a:xfrm>
            <a:off x="458694" y="365761"/>
            <a:ext cx="10895106" cy="878424"/>
          </a:xfrm>
        </p:spPr>
        <p:txBody>
          <a:bodyPr/>
          <a:lstStyle/>
          <a:p>
            <a:r>
              <a:rPr lang="fr-FR" b="1" dirty="0">
                <a:solidFill>
                  <a:schemeClr val="bg1"/>
                </a:solidFill>
              </a:rPr>
              <a:t>4.2 Analyse Géospatiale </a:t>
            </a:r>
            <a:endParaRPr lang="en-US" b="1" dirty="0">
              <a:solidFill>
                <a:schemeClr val="bg1"/>
              </a:solidFill>
            </a:endParaRPr>
          </a:p>
        </p:txBody>
      </p:sp>
      <p:sp>
        <p:nvSpPr>
          <p:cNvPr id="3" name="Content Placeholder 2">
            <a:extLst>
              <a:ext uri="{FF2B5EF4-FFF2-40B4-BE49-F238E27FC236}">
                <a16:creationId xmlns:a16="http://schemas.microsoft.com/office/drawing/2014/main" id="{E357AB25-83C1-4336-8157-8150EABC16F0}"/>
              </a:ext>
            </a:extLst>
          </p:cNvPr>
          <p:cNvSpPr>
            <a:spLocks noGrp="1"/>
          </p:cNvSpPr>
          <p:nvPr>
            <p:ph idx="1"/>
          </p:nvPr>
        </p:nvSpPr>
        <p:spPr>
          <a:xfrm>
            <a:off x="341962" y="1760707"/>
            <a:ext cx="11274612" cy="914399"/>
          </a:xfrm>
        </p:spPr>
        <p:txBody>
          <a:bodyPr>
            <a:normAutofit fontScale="92500" lnSpcReduction="10000"/>
          </a:bodyPr>
          <a:lstStyle/>
          <a:p>
            <a:r>
              <a:rPr lang="fr-FR" sz="1800" b="1" dirty="0"/>
              <a:t>DBSCAN (Density-</a:t>
            </a:r>
            <a:r>
              <a:rPr lang="fr-FR" sz="1800" b="1" dirty="0" err="1"/>
              <a:t>Based</a:t>
            </a:r>
            <a:r>
              <a:rPr lang="fr-FR" sz="1800" b="1" dirty="0"/>
              <a:t> Spatial Clustering of Applications </a:t>
            </a:r>
            <a:r>
              <a:rPr lang="fr-FR" sz="1800" b="1" dirty="0" err="1"/>
              <a:t>with</a:t>
            </a:r>
            <a:r>
              <a:rPr lang="fr-FR" sz="1800" b="1" dirty="0"/>
              <a:t> Noise)</a:t>
            </a:r>
            <a:r>
              <a:rPr lang="fr-FR" sz="1800" dirty="0"/>
              <a:t> est une méthode de clustering non supervisée qui est particulièrement utile pour identifier des clusters de points dans des ensembles de données avec des formes et des densités variées. </a:t>
            </a:r>
            <a:endParaRPr lang="en-US" sz="1800" dirty="0"/>
          </a:p>
        </p:txBody>
      </p:sp>
      <p:sp>
        <p:nvSpPr>
          <p:cNvPr id="5" name="Rectangle 1">
            <a:extLst>
              <a:ext uri="{FF2B5EF4-FFF2-40B4-BE49-F238E27FC236}">
                <a16:creationId xmlns:a16="http://schemas.microsoft.com/office/drawing/2014/main" id="{94B7150C-7ED5-4341-96F7-599A75B5046E}"/>
              </a:ext>
            </a:extLst>
          </p:cNvPr>
          <p:cNvSpPr>
            <a:spLocks noChangeArrowheads="1"/>
          </p:cNvSpPr>
          <p:nvPr/>
        </p:nvSpPr>
        <p:spPr bwMode="auto">
          <a:xfrm>
            <a:off x="745787" y="2997955"/>
            <a:ext cx="10466962" cy="2369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err="1">
                <a:ln>
                  <a:noFill/>
                </a:ln>
                <a:solidFill>
                  <a:schemeClr val="tx1"/>
                </a:solidFill>
                <a:effectLst/>
                <a:latin typeface="Arial" panose="020B0604020202020204" pitchFamily="34" charset="0"/>
              </a:rPr>
              <a:t>Détection</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d'Anomalies</a:t>
            </a:r>
            <a:r>
              <a:rPr kumimoji="0" lang="en-US" altLang="en-US" sz="1800" b="0" i="0" u="none" strike="noStrike" cap="none" normalizeH="0" baseline="0" dirty="0">
                <a:ln>
                  <a:noFill/>
                </a:ln>
                <a:solidFill>
                  <a:schemeClr val="tx1"/>
                </a:solidFill>
                <a:effectLst/>
                <a:latin typeface="Arial" panose="020B0604020202020204" pitchFamily="34" charset="0"/>
              </a:rPr>
              <a:t> : DBSCAN </a:t>
            </a:r>
            <a:r>
              <a:rPr kumimoji="0" lang="en-US" altLang="en-US" sz="1800" b="0" i="0" u="none" strike="noStrike" cap="none" normalizeH="0" baseline="0" dirty="0" err="1">
                <a:ln>
                  <a:noFill/>
                </a:ln>
                <a:solidFill>
                  <a:schemeClr val="tx1"/>
                </a:solidFill>
                <a:effectLst/>
                <a:latin typeface="Arial" panose="020B0604020202020204" pitchFamily="34" charset="0"/>
              </a:rPr>
              <a:t>est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particulièrement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efficace</a:t>
            </a:r>
            <a:r>
              <a:rPr kumimoji="0" lang="en-US" altLang="en-US" sz="1800" b="0" i="0" u="none" strike="noStrike" cap="none" normalizeH="0" baseline="0" dirty="0">
                <a:ln>
                  <a:noFill/>
                </a:ln>
                <a:solidFill>
                  <a:schemeClr val="tx1"/>
                </a:solidFill>
                <a:effectLst/>
                <a:latin typeface="Arial" panose="020B0604020202020204" pitchFamily="34" charset="0"/>
              </a:rPr>
              <a:t> pour identifier des points de données qui ne </a:t>
            </a:r>
            <a:r>
              <a:rPr kumimoji="0" lang="en-US" altLang="en-US" sz="1800" b="0" i="0" u="none" strike="noStrike" cap="none" normalizeH="0" baseline="0" dirty="0" err="1">
                <a:ln>
                  <a:noFill/>
                </a:ln>
                <a:solidFill>
                  <a:schemeClr val="tx1"/>
                </a:solidFill>
                <a:effectLst/>
                <a:latin typeface="Arial" panose="020B0604020202020204" pitchFamily="34" charset="0"/>
              </a:rPr>
              <a:t>s'intègrent</a:t>
            </a:r>
            <a:r>
              <a:rPr kumimoji="0" lang="en-US" altLang="en-US" sz="1800" b="0" i="0" u="none" strike="noStrike" cap="none" normalizeH="0" baseline="0" dirty="0">
                <a:ln>
                  <a:noFill/>
                </a:ln>
                <a:solidFill>
                  <a:schemeClr val="tx1"/>
                </a:solidFill>
                <a:effectLst/>
                <a:latin typeface="Arial" panose="020B0604020202020204" pitchFamily="34" charset="0"/>
              </a:rPr>
              <a:t> pas bien dans les clusters </a:t>
            </a:r>
            <a:r>
              <a:rPr kumimoji="0" lang="en-US" altLang="en-US" sz="1800" b="0" i="0" u="none" strike="noStrike" cap="none" normalizeH="0" baseline="0" dirty="0" err="1">
                <a:ln>
                  <a:noFill/>
                </a:ln>
                <a:solidFill>
                  <a:schemeClr val="tx1"/>
                </a:solidFill>
                <a:effectLst/>
                <a:latin typeface="Arial" panose="020B0604020202020204" pitchFamily="34" charset="0"/>
              </a:rPr>
              <a:t>formés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ce</a:t>
            </a:r>
            <a:r>
              <a:rPr kumimoji="0" lang="en-US" altLang="en-US" sz="1800" b="0" i="0" u="none" strike="noStrike" cap="none" normalizeH="0" baseline="0" dirty="0">
                <a:ln>
                  <a:noFill/>
                </a:ln>
                <a:solidFill>
                  <a:schemeClr val="tx1"/>
                </a:solidFill>
                <a:effectLst/>
                <a:latin typeface="Arial" panose="020B0604020202020204" pitchFamily="34" charset="0"/>
              </a:rPr>
              <a:t> qui </a:t>
            </a:r>
            <a:r>
              <a:rPr kumimoji="0" lang="en-US" altLang="en-US" sz="1800" b="0" i="0" u="none" strike="noStrike" cap="none" normalizeH="0" baseline="0" dirty="0" err="1">
                <a:ln>
                  <a:noFill/>
                </a:ln>
                <a:solidFill>
                  <a:schemeClr val="tx1"/>
                </a:solidFill>
                <a:effectLst/>
                <a:latin typeface="Arial" panose="020B0604020202020204" pitchFamily="34" charset="0"/>
              </a:rPr>
              <a:t>est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souvent</a:t>
            </a:r>
            <a:r>
              <a:rPr kumimoji="0" lang="en-US" altLang="en-US" sz="1800" b="0" i="0" u="none" strike="noStrike" cap="none" normalizeH="0" baseline="0" dirty="0">
                <a:ln>
                  <a:noFill/>
                </a:ln>
                <a:solidFill>
                  <a:schemeClr val="tx1"/>
                </a:solidFill>
                <a:effectLst/>
                <a:latin typeface="Arial" panose="020B0604020202020204" pitchFamily="34" charset="0"/>
              </a:rPr>
              <a:t> le </a:t>
            </a:r>
            <a:r>
              <a:rPr kumimoji="0" lang="en-US" altLang="en-US" sz="1800" b="0" i="0" u="none" strike="noStrike" cap="none" normalizeH="0" baseline="0" dirty="0" err="1">
                <a:ln>
                  <a:noFill/>
                </a:ln>
                <a:solidFill>
                  <a:schemeClr val="tx1"/>
                </a:solidFill>
                <a:effectLst/>
                <a:latin typeface="Arial" panose="020B0604020202020204" pitchFamily="34" charset="0"/>
              </a:rPr>
              <a:t>cas</a:t>
            </a:r>
            <a:r>
              <a:rPr kumimoji="0" lang="en-US" altLang="en-US" sz="1800" b="0" i="0" u="none" strike="noStrike" cap="none" normalizeH="0" baseline="0" dirty="0">
                <a:ln>
                  <a:noFill/>
                </a:ln>
                <a:solidFill>
                  <a:schemeClr val="tx1"/>
                </a:solidFill>
                <a:effectLst/>
                <a:latin typeface="Arial" panose="020B0604020202020204" pitchFamily="34" charset="0"/>
              </a:rPr>
              <a:t> des anomalies </a:t>
            </a:r>
            <a:r>
              <a:rPr kumimoji="0" lang="en-US" altLang="en-US" sz="1800" b="0" i="0" u="none" strike="noStrike" cap="none" normalizeH="0" baseline="0" dirty="0" err="1">
                <a:ln>
                  <a:noFill/>
                </a:ln>
                <a:solidFill>
                  <a:schemeClr val="tx1"/>
                </a:solidFill>
                <a:effectLst/>
                <a:latin typeface="Arial" panose="020B0604020202020204" pitchFamily="34" charset="0"/>
              </a:rPr>
              <a:t>ou</a:t>
            </a:r>
            <a:r>
              <a:rPr kumimoji="0" lang="en-US" altLang="en-US" sz="1800" b="0" i="0" u="none" strike="noStrike" cap="none" normalizeH="0" baseline="0" dirty="0">
                <a:ln>
                  <a:noFill/>
                </a:ln>
                <a:solidFill>
                  <a:schemeClr val="tx1"/>
                </a:solidFill>
                <a:effectLst/>
                <a:latin typeface="Arial" panose="020B0604020202020204" pitchFamily="34" charset="0"/>
              </a:rPr>
              <a:t> aberrations. Les points qui ne </a:t>
            </a:r>
            <a:r>
              <a:rPr kumimoji="0" lang="en-US" altLang="en-US" sz="1800" b="0" i="0" u="none" strike="noStrike" cap="none" normalizeH="0" baseline="0" dirty="0" err="1">
                <a:ln>
                  <a:noFill/>
                </a:ln>
                <a:solidFill>
                  <a:schemeClr val="tx1"/>
                </a:solidFill>
                <a:effectLst/>
                <a:latin typeface="Arial" panose="020B0604020202020204" pitchFamily="34" charset="0"/>
              </a:rPr>
              <a:t>sont</a:t>
            </a:r>
            <a:r>
              <a:rPr kumimoji="0" lang="en-US" altLang="en-US" sz="1800" b="0" i="0" u="none" strike="noStrike" cap="none" normalizeH="0" baseline="0" dirty="0">
                <a:ln>
                  <a:noFill/>
                </a:ln>
                <a:solidFill>
                  <a:schemeClr val="tx1"/>
                </a:solidFill>
                <a:effectLst/>
                <a:latin typeface="Arial" panose="020B0604020202020204" pitchFamily="34" charset="0"/>
              </a:rPr>
              <a:t> pas </a:t>
            </a:r>
            <a:r>
              <a:rPr kumimoji="0" lang="en-US" altLang="en-US" sz="1800" b="0" i="0" u="none" strike="noStrike" cap="none" normalizeH="0" baseline="0" dirty="0" err="1">
                <a:ln>
                  <a:noFill/>
                </a:ln>
                <a:solidFill>
                  <a:schemeClr val="tx1"/>
                </a:solidFill>
                <a:effectLst/>
                <a:latin typeface="Arial" panose="020B0604020202020204" pitchFamily="34" charset="0"/>
              </a:rPr>
              <a:t>regroupés</a:t>
            </a:r>
            <a:r>
              <a:rPr kumimoji="0" lang="en-US" altLang="en-US" sz="1800" b="0" i="0" u="none" strike="noStrike" cap="none" normalizeH="0" baseline="0" dirty="0">
                <a:ln>
                  <a:noFill/>
                </a:ln>
                <a:solidFill>
                  <a:schemeClr val="tx1"/>
                </a:solidFill>
                <a:effectLst/>
                <a:latin typeface="Arial" panose="020B0604020202020204" pitchFamily="34" charset="0"/>
              </a:rPr>
              <a:t> avec </a:t>
            </a:r>
            <a:r>
              <a:rPr kumimoji="0" lang="en-US" altLang="en-US" sz="1800" b="0" i="0" u="none" strike="noStrike" cap="none" normalizeH="0" baseline="0" dirty="0" err="1">
                <a:ln>
                  <a:noFill/>
                </a:ln>
                <a:solidFill>
                  <a:schemeClr val="tx1"/>
                </a:solidFill>
                <a:effectLst/>
                <a:latin typeface="Arial" panose="020B0604020202020204" pitchFamily="34" charset="0"/>
              </a:rPr>
              <a:t>d'autres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c'est</a:t>
            </a:r>
            <a:r>
              <a:rPr kumimoji="0" lang="en-US" altLang="en-US" sz="1800" b="0" i="0" u="none" strike="noStrike" cap="none" normalizeH="0" baseline="0" dirty="0">
                <a:ln>
                  <a:noFill/>
                </a:ln>
                <a:solidFill>
                  <a:schemeClr val="tx1"/>
                </a:solidFill>
                <a:effectLst/>
                <a:latin typeface="Arial" panose="020B0604020202020204" pitchFamily="34" charset="0"/>
              </a:rPr>
              <a:t>-à-dire </a:t>
            </a:r>
            <a:r>
              <a:rPr kumimoji="0" lang="en-US" altLang="en-US" sz="1800" b="0" i="0" u="none" strike="noStrike" cap="none" normalizeH="0" baseline="0" dirty="0" err="1">
                <a:ln>
                  <a:noFill/>
                </a:ln>
                <a:solidFill>
                  <a:schemeClr val="tx1"/>
                </a:solidFill>
                <a:effectLst/>
                <a:latin typeface="Arial" panose="020B0604020202020204" pitchFamily="34" charset="0"/>
              </a:rPr>
              <a:t>ceux</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étiquetés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comme</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000" b="0" i="0" u="none" strike="noStrike" cap="none" normalizeH="0" baseline="0" dirty="0">
                <a:ln>
                  <a:noFill/>
                </a:ln>
                <a:solidFill>
                  <a:schemeClr val="tx1"/>
                </a:solidFill>
                <a:effectLst/>
                <a:latin typeface="Arial Unicode MS"/>
              </a:rPr>
              <a:t>-</a:t>
            </a:r>
            <a:r>
              <a:rPr kumimoji="0" lang="en-US" altLang="en-US" sz="1400" i="0" u="none" strike="noStrike" cap="none" normalizeH="0" baseline="0" dirty="0">
                <a:ln>
                  <a:noFill/>
                </a:ln>
                <a:solidFill>
                  <a:schemeClr val="tx1"/>
                </a:solidFill>
                <a:effectLst/>
                <a:latin typeface="Arial Unicode MS"/>
              </a:rPr>
              <a:t>1</a:t>
            </a:r>
            <a:r>
              <a:rPr kumimoji="0" lang="en-US" altLang="en-US" sz="1100" i="0" u="none" strike="noStrike" cap="none" normalizeH="0" baseline="0" dirty="0">
                <a:ln>
                  <a:noFill/>
                </a:ln>
                <a:solidFill>
                  <a:schemeClr val="tx1"/>
                </a:solidFill>
                <a:effectLst/>
              </a:rPr>
              <a:t> </a:t>
            </a:r>
            <a:r>
              <a:rPr kumimoji="0" lang="en-US" altLang="en-US" sz="2000" i="0" u="none" strike="noStrike" cap="none" normalizeH="0" baseline="0" dirty="0">
                <a:ln>
                  <a:noFill/>
                </a:ln>
                <a:solidFill>
                  <a:schemeClr val="tx1"/>
                </a:solidFill>
                <a:effectLst/>
              </a:rPr>
              <a:t>dans le </a:t>
            </a:r>
            <a:r>
              <a:rPr kumimoji="0" lang="en-US" altLang="en-US" sz="2000" i="0" u="none" strike="noStrike" cap="none" normalizeH="0" baseline="0" dirty="0" err="1">
                <a:ln>
                  <a:noFill/>
                </a:ln>
                <a:solidFill>
                  <a:schemeClr val="tx1"/>
                </a:solidFill>
                <a:effectLst/>
              </a:rPr>
              <a:t>résultat</a:t>
            </a:r>
            <a:r>
              <a:rPr kumimoji="0" lang="en-US" altLang="en-US" sz="2000" i="0" u="none" strike="noStrike" cap="none" normalizeH="0" baseline="0" dirty="0">
                <a:ln>
                  <a:noFill/>
                </a:ln>
                <a:solidFill>
                  <a:schemeClr val="tx1"/>
                </a:solidFill>
                <a:effectLst/>
              </a:rPr>
              <a:t> de DBSCAN) </a:t>
            </a:r>
            <a:r>
              <a:rPr kumimoji="0" lang="en-US" altLang="en-US" sz="2000" i="0" u="none" strike="noStrike" cap="none" normalizeH="0" baseline="0" dirty="0" err="1">
                <a:ln>
                  <a:noFill/>
                </a:ln>
                <a:solidFill>
                  <a:schemeClr val="tx1"/>
                </a:solidFill>
                <a:effectLst/>
              </a:rPr>
              <a:t>sont</a:t>
            </a:r>
            <a:r>
              <a:rPr kumimoji="0" lang="en-US" altLang="en-US" sz="2000" i="0" u="none" strike="noStrike" cap="none" normalizeH="0" baseline="0" dirty="0">
                <a:ln>
                  <a:noFill/>
                </a:ln>
                <a:solidFill>
                  <a:schemeClr val="tx1"/>
                </a:solidFill>
                <a:effectLst/>
              </a:rPr>
              <a:t> </a:t>
            </a:r>
            <a:r>
              <a:rPr kumimoji="0" lang="en-US" altLang="en-US" sz="2000" i="0" u="none" strike="noStrike" cap="none" normalizeH="0" baseline="0" dirty="0" err="1">
                <a:ln>
                  <a:noFill/>
                </a:ln>
                <a:solidFill>
                  <a:schemeClr val="tx1"/>
                </a:solidFill>
                <a:effectLst/>
              </a:rPr>
              <a:t>considérés</a:t>
            </a:r>
            <a:r>
              <a:rPr kumimoji="0" lang="en-US" altLang="en-US" sz="2000" i="0" u="none" strike="noStrike" cap="none" normalizeH="0" baseline="0" dirty="0">
                <a:ln>
                  <a:noFill/>
                </a:ln>
                <a:solidFill>
                  <a:schemeClr val="tx1"/>
                </a:solidFill>
                <a:effectLst/>
              </a:rPr>
              <a:t> </a:t>
            </a:r>
            <a:r>
              <a:rPr kumimoji="0" lang="en-US" altLang="en-US" sz="2000" i="0" u="none" strike="noStrike" cap="none" normalizeH="0" baseline="0" dirty="0" err="1">
                <a:ln>
                  <a:noFill/>
                </a:ln>
                <a:solidFill>
                  <a:schemeClr val="tx1"/>
                </a:solidFill>
                <a:effectLst/>
              </a:rPr>
              <a:t>comme</a:t>
            </a:r>
            <a:r>
              <a:rPr kumimoji="0" lang="en-US" altLang="en-US" sz="2000" i="0" u="none" strike="noStrike" cap="none" normalizeH="0" baseline="0" dirty="0">
                <a:ln>
                  <a:noFill/>
                </a:ln>
                <a:solidFill>
                  <a:schemeClr val="tx1"/>
                </a:solidFill>
                <a:effectLst/>
              </a:rPr>
              <a:t> des anomalies.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lang="fr-FR" b="1" dirty="0"/>
              <a:t>Non-Linéarité et Formes </a:t>
            </a:r>
            <a:r>
              <a:rPr lang="fr-FR" b="1" dirty="0" err="1"/>
              <a:t>Irregulières</a:t>
            </a:r>
            <a:r>
              <a:rPr lang="fr-FR" dirty="0"/>
              <a:t> : Contrairement aux méthodes basées sur des partitions comme </a:t>
            </a:r>
            <a:r>
              <a:rPr lang="fr-FR" dirty="0" err="1"/>
              <a:t>K-means</a:t>
            </a:r>
            <a:r>
              <a:rPr lang="fr-FR" dirty="0"/>
              <a:t>, DBSCAN peut détecter des clusters de formes arbitraires et non linéaires, ce qui est utile si les aberrations ne suivent pas une distribution simple.</a:t>
            </a:r>
            <a:endParaRPr kumimoji="0" lang="en-US" altLang="en-US" sz="180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949126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76">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269" name="Picture 78">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1271" name="Rectangle 80">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3" name="Rectangle 82">
            <a:extLst>
              <a:ext uri="{FF2B5EF4-FFF2-40B4-BE49-F238E27FC236}">
                <a16:creationId xmlns:a16="http://schemas.microsoft.com/office/drawing/2014/main" id="{392BFCFE-FD78-4EDF-BEFE-CC444DC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85" name="Group 84">
            <a:extLst>
              <a:ext uri="{FF2B5EF4-FFF2-40B4-BE49-F238E27FC236}">
                <a16:creationId xmlns:a16="http://schemas.microsoft.com/office/drawing/2014/main" id="{CBAB4265-79FB-414E-A5E5-7E39755069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1" y="-2"/>
            <a:ext cx="2696853" cy="4598233"/>
            <a:chOff x="8059620" y="41922"/>
            <a:chExt cx="3997615" cy="6816077"/>
          </a:xfrm>
        </p:grpSpPr>
        <p:pic>
          <p:nvPicPr>
            <p:cNvPr id="86" name="Picture 85">
              <a:extLst>
                <a:ext uri="{FF2B5EF4-FFF2-40B4-BE49-F238E27FC236}">
                  <a16:creationId xmlns:a16="http://schemas.microsoft.com/office/drawing/2014/main" id="{2BEC49AF-BD24-4CF3-B3E7-B4E5C24BC0A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87" name="Picture 86">
              <a:extLst>
                <a:ext uri="{FF2B5EF4-FFF2-40B4-BE49-F238E27FC236}">
                  <a16:creationId xmlns:a16="http://schemas.microsoft.com/office/drawing/2014/main" id="{371E67C7-5F4E-4F22-A3A9-D94B12126BA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89" name="Rectangle 88">
            <a:extLst>
              <a:ext uri="{FF2B5EF4-FFF2-40B4-BE49-F238E27FC236}">
                <a16:creationId xmlns:a16="http://schemas.microsoft.com/office/drawing/2014/main" id="{8E6613BA-415A-4A35-90E0-E031E5096F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9030" y="0"/>
            <a:ext cx="620296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1" name="Rectangle 20">
            <a:extLst>
              <a:ext uri="{FF2B5EF4-FFF2-40B4-BE49-F238E27FC236}">
                <a16:creationId xmlns:a16="http://schemas.microsoft.com/office/drawing/2014/main" id="{6319AD3E-9749-4F20-9E5F-2579E98F0042}"/>
              </a:ext>
            </a:extLst>
          </p:cNvPr>
          <p:cNvSpPr/>
          <p:nvPr/>
        </p:nvSpPr>
        <p:spPr>
          <a:xfrm>
            <a:off x="5961656" y="0"/>
            <a:ext cx="6230344" cy="6857999"/>
          </a:xfrm>
          <a:prstGeom prst="rect">
            <a:avLst/>
          </a:prstGeom>
          <a:solidFill>
            <a:srgbClr val="7AC2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FEE67352-25C2-4FEB-8F4A-BE23E609165A}"/>
              </a:ext>
            </a:extLst>
          </p:cNvPr>
          <p:cNvSpPr>
            <a:spLocks noGrp="1"/>
          </p:cNvSpPr>
          <p:nvPr>
            <p:ph type="title"/>
          </p:nvPr>
        </p:nvSpPr>
        <p:spPr>
          <a:xfrm>
            <a:off x="6198774" y="0"/>
            <a:ext cx="4919472" cy="927292"/>
          </a:xfrm>
        </p:spPr>
        <p:txBody>
          <a:bodyPr vert="horz" lIns="91440" tIns="45720" rIns="91440" bIns="45720" rtlCol="0" anchor="b">
            <a:normAutofit fontScale="90000"/>
          </a:bodyPr>
          <a:lstStyle/>
          <a:p>
            <a:r>
              <a:rPr lang="en-US" dirty="0">
                <a:solidFill>
                  <a:srgbClr val="FFFFFF"/>
                </a:solidFill>
              </a:rPr>
              <a:t>DBSCAN Clustering</a:t>
            </a:r>
          </a:p>
        </p:txBody>
      </p:sp>
      <p:pic>
        <p:nvPicPr>
          <p:cNvPr id="7" name="Picture 6">
            <a:extLst>
              <a:ext uri="{FF2B5EF4-FFF2-40B4-BE49-F238E27FC236}">
                <a16:creationId xmlns:a16="http://schemas.microsoft.com/office/drawing/2014/main" id="{43FCCF73-349D-4073-A8C7-54996FB39AE4}"/>
              </a:ext>
            </a:extLst>
          </p:cNvPr>
          <p:cNvPicPr>
            <a:picLocks noChangeAspect="1"/>
          </p:cNvPicPr>
          <p:nvPr/>
        </p:nvPicPr>
        <p:blipFill>
          <a:blip r:embed="rId5"/>
          <a:stretch>
            <a:fillRect/>
          </a:stretch>
        </p:blipFill>
        <p:spPr>
          <a:xfrm>
            <a:off x="-47673" y="1769163"/>
            <a:ext cx="6009329" cy="3044070"/>
          </a:xfrm>
          <a:prstGeom prst="rect">
            <a:avLst/>
          </a:prstGeom>
        </p:spPr>
      </p:pic>
      <p:pic>
        <p:nvPicPr>
          <p:cNvPr id="9" name="Picture 8">
            <a:extLst>
              <a:ext uri="{FF2B5EF4-FFF2-40B4-BE49-F238E27FC236}">
                <a16:creationId xmlns:a16="http://schemas.microsoft.com/office/drawing/2014/main" id="{665DF838-FBC2-43AD-91D2-1A1349E3F85B}"/>
              </a:ext>
            </a:extLst>
          </p:cNvPr>
          <p:cNvPicPr>
            <a:picLocks noChangeAspect="1"/>
          </p:cNvPicPr>
          <p:nvPr/>
        </p:nvPicPr>
        <p:blipFill>
          <a:blip r:embed="rId6"/>
          <a:stretch>
            <a:fillRect/>
          </a:stretch>
        </p:blipFill>
        <p:spPr>
          <a:xfrm>
            <a:off x="6043778" y="1769163"/>
            <a:ext cx="6148222" cy="3044071"/>
          </a:xfrm>
          <a:prstGeom prst="rect">
            <a:avLst/>
          </a:prstGeom>
        </p:spPr>
      </p:pic>
      <p:sp>
        <p:nvSpPr>
          <p:cNvPr id="11" name="Oval 10">
            <a:extLst>
              <a:ext uri="{FF2B5EF4-FFF2-40B4-BE49-F238E27FC236}">
                <a16:creationId xmlns:a16="http://schemas.microsoft.com/office/drawing/2014/main" id="{82720EB8-1A2A-46D6-9F0A-DB3AA3976EBF}"/>
              </a:ext>
            </a:extLst>
          </p:cNvPr>
          <p:cNvSpPr/>
          <p:nvPr/>
        </p:nvSpPr>
        <p:spPr>
          <a:xfrm>
            <a:off x="7047444" y="2959484"/>
            <a:ext cx="1872962" cy="151808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B64DAA0-E5DD-4C6C-89A3-162430F6F109}"/>
              </a:ext>
            </a:extLst>
          </p:cNvPr>
          <p:cNvSpPr/>
          <p:nvPr/>
        </p:nvSpPr>
        <p:spPr>
          <a:xfrm>
            <a:off x="1085788" y="3111884"/>
            <a:ext cx="1872962" cy="151808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6810B690-CB0E-4E72-A99D-D7BA3E0BA70A}"/>
              </a:ext>
            </a:extLst>
          </p:cNvPr>
          <p:cNvSpPr txBox="1"/>
          <p:nvPr/>
        </p:nvSpPr>
        <p:spPr>
          <a:xfrm>
            <a:off x="6195727" y="868923"/>
            <a:ext cx="3913091" cy="369332"/>
          </a:xfrm>
          <a:prstGeom prst="rect">
            <a:avLst/>
          </a:prstGeom>
          <a:noFill/>
        </p:spPr>
        <p:txBody>
          <a:bodyPr wrap="square">
            <a:spAutoFit/>
          </a:bodyPr>
          <a:lstStyle/>
          <a:p>
            <a:r>
              <a:rPr lang="en-US" sz="1800" b="1" dirty="0">
                <a:solidFill>
                  <a:schemeClr val="bg1"/>
                </a:solidFill>
              </a:rPr>
              <a:t>Distribution des Dominalité</a:t>
            </a:r>
            <a:endParaRPr lang="en-US" b="1" dirty="0">
              <a:solidFill>
                <a:schemeClr val="bg1"/>
              </a:solidFill>
            </a:endParaRPr>
          </a:p>
        </p:txBody>
      </p:sp>
    </p:spTree>
    <p:extLst>
      <p:ext uri="{BB962C8B-B14F-4D97-AF65-F5344CB8AC3E}">
        <p14:creationId xmlns:p14="http://schemas.microsoft.com/office/powerpoint/2010/main" val="3823179591"/>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2" name="Picture 2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4" name="Rectangle 23">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6" name="Rectangle 25">
            <a:extLst>
              <a:ext uri="{FF2B5EF4-FFF2-40B4-BE49-F238E27FC236}">
                <a16:creationId xmlns:a16="http://schemas.microsoft.com/office/drawing/2014/main" id="{BF991FCB-5132-414C-B377-526F5612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8" name="Rectangle 27">
            <a:extLst>
              <a:ext uri="{FF2B5EF4-FFF2-40B4-BE49-F238E27FC236}">
                <a16:creationId xmlns:a16="http://schemas.microsoft.com/office/drawing/2014/main" id="{4E737432-73B7-4BCE-A154-A4B1B3E7E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637612"/>
            <a:ext cx="6096002" cy="3581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a:extLst>
              <a:ext uri="{FF2B5EF4-FFF2-40B4-BE49-F238E27FC236}">
                <a16:creationId xmlns:a16="http://schemas.microsoft.com/office/drawing/2014/main" id="{C72D94D4-B9F3-4996-BBA3-0735F2D2AD76}"/>
              </a:ext>
            </a:extLst>
          </p:cNvPr>
          <p:cNvPicPr>
            <a:picLocks noChangeAspect="1"/>
          </p:cNvPicPr>
          <p:nvPr/>
        </p:nvPicPr>
        <p:blipFill>
          <a:blip r:embed="rId4">
            <a:extLst>
              <a:ext uri="{28A0092B-C50C-407E-A947-70E740481C1C}">
                <a14:useLocalDpi xmlns:a14="http://schemas.microsoft.com/office/drawing/2010/main" val="0"/>
              </a:ext>
            </a:extLst>
          </a:blip>
          <a:srcRect t="12508" b="12508"/>
          <a:stretch/>
        </p:blipFill>
        <p:spPr>
          <a:xfrm>
            <a:off x="-3048" y="-46753"/>
            <a:ext cx="12191980" cy="6856614"/>
          </a:xfrm>
          <a:prstGeom prst="rect">
            <a:avLst/>
          </a:prstGeom>
        </p:spPr>
      </p:pic>
      <p:sp>
        <p:nvSpPr>
          <p:cNvPr id="3" name="Rectangle 2">
            <a:extLst>
              <a:ext uri="{FF2B5EF4-FFF2-40B4-BE49-F238E27FC236}">
                <a16:creationId xmlns:a16="http://schemas.microsoft.com/office/drawing/2014/main" id="{5E9F8C36-4E94-4A63-AB59-C2FD5727A26F}"/>
              </a:ext>
            </a:extLst>
          </p:cNvPr>
          <p:cNvSpPr/>
          <p:nvPr/>
        </p:nvSpPr>
        <p:spPr>
          <a:xfrm>
            <a:off x="172872" y="1093258"/>
            <a:ext cx="7279570" cy="1868867"/>
          </a:xfrm>
          <a:prstGeom prst="rect">
            <a:avLst/>
          </a:prstGeom>
          <a:solidFill>
            <a:schemeClr val="tx2">
              <a:lumMod val="50000"/>
              <a:lumOff val="50000"/>
            </a:schemeClr>
          </a:solidFill>
          <a:ln w="38100">
            <a:solidFill>
              <a:schemeClr val="tx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C4C33E5-2937-495A-93D9-287A1E62EAD0}"/>
              </a:ext>
            </a:extLst>
          </p:cNvPr>
          <p:cNvSpPr>
            <a:spLocks noGrp="1"/>
          </p:cNvSpPr>
          <p:nvPr>
            <p:ph type="title"/>
          </p:nvPr>
        </p:nvSpPr>
        <p:spPr>
          <a:xfrm>
            <a:off x="531115" y="1426551"/>
            <a:ext cx="6105864" cy="1202279"/>
          </a:xfrm>
        </p:spPr>
        <p:txBody>
          <a:bodyPr vert="horz" lIns="91440" tIns="45720" rIns="91440" bIns="45720" rtlCol="0" anchor="b">
            <a:normAutofit fontScale="90000"/>
          </a:bodyPr>
          <a:lstStyle/>
          <a:p>
            <a:pPr algn="ctr"/>
            <a:r>
              <a:rPr lang="en-US" dirty="0">
                <a:solidFill>
                  <a:srgbClr val="FFFFFF"/>
                </a:solidFill>
              </a:rPr>
              <a:t>1. Présentation générale du jeu de données</a:t>
            </a:r>
          </a:p>
        </p:txBody>
      </p:sp>
    </p:spTree>
    <p:extLst>
      <p:ext uri="{BB962C8B-B14F-4D97-AF65-F5344CB8AC3E}">
        <p14:creationId xmlns:p14="http://schemas.microsoft.com/office/powerpoint/2010/main" val="1893406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5"/>
                                        </p:tgtEl>
                                        <p:attrNameLst>
                                          <p:attrName>style.visibility</p:attrName>
                                        </p:attrNameLst>
                                      </p:cBhvr>
                                      <p:to>
                                        <p:strVal val="visible"/>
                                      </p:to>
                                    </p:set>
                                    <p:animEffect transition="in" filter="fade">
                                      <p:cBhvr>
                                        <p:cTn id="10" dur="700"/>
                                        <p:tgtEl>
                                          <p:spTgt spid="5"/>
                                        </p:tgtEl>
                                      </p:cBhvr>
                                    </p:animEffect>
                                  </p:childTnLst>
                                </p:cTn>
                              </p:par>
                              <p:par>
                                <p:cTn id="11" presetID="10" presetClass="entr" presetSubtype="0" fill="hold" nodeType="withEffect">
                                  <p:stCondLst>
                                    <p:cond delay="0"/>
                                  </p:stCondLst>
                                  <p:iterate>
                                    <p:tmPct val="10000"/>
                                  </p:iterate>
                                  <p:childTnLst>
                                    <p:set>
                                      <p:cBhvr>
                                        <p:cTn id="12" dur="1" fill="hold">
                                          <p:stCondLst>
                                            <p:cond delay="0"/>
                                          </p:stCondLst>
                                        </p:cTn>
                                        <p:tgtEl>
                                          <p:spTgt spid="22"/>
                                        </p:tgtEl>
                                        <p:attrNameLst>
                                          <p:attrName>style.visibility</p:attrName>
                                        </p:attrNameLst>
                                      </p:cBhvr>
                                      <p:to>
                                        <p:strVal val="visible"/>
                                      </p:to>
                                    </p:set>
                                    <p:animEffect transition="in" filter="fade">
                                      <p:cBhvr>
                                        <p:cTn id="13" dur="7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319AD3E-9749-4F20-9E5F-2579E98F0042}"/>
              </a:ext>
            </a:extLst>
          </p:cNvPr>
          <p:cNvSpPr/>
          <p:nvPr/>
        </p:nvSpPr>
        <p:spPr>
          <a:xfrm>
            <a:off x="0" y="0"/>
            <a:ext cx="12192000" cy="1032735"/>
          </a:xfrm>
          <a:prstGeom prst="rect">
            <a:avLst/>
          </a:prstGeom>
          <a:solidFill>
            <a:srgbClr val="7AC2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FEE67352-25C2-4FEB-8F4A-BE23E609165A}"/>
              </a:ext>
            </a:extLst>
          </p:cNvPr>
          <p:cNvSpPr>
            <a:spLocks noGrp="1"/>
          </p:cNvSpPr>
          <p:nvPr>
            <p:ph type="title"/>
          </p:nvPr>
        </p:nvSpPr>
        <p:spPr>
          <a:xfrm>
            <a:off x="4635062" y="-381110"/>
            <a:ext cx="6718644" cy="1325563"/>
          </a:xfrm>
        </p:spPr>
        <p:txBody>
          <a:bodyPr vert="horz" lIns="91440" tIns="45720" rIns="91440" bIns="45720" rtlCol="0" anchor="b">
            <a:normAutofit/>
          </a:bodyPr>
          <a:lstStyle/>
          <a:p>
            <a:r>
              <a:rPr lang="en-US" sz="3200" dirty="0">
                <a:solidFill>
                  <a:schemeClr val="bg1"/>
                </a:solidFill>
              </a:rPr>
              <a:t>DBSCAN Clustering</a:t>
            </a:r>
          </a:p>
        </p:txBody>
      </p:sp>
      <p:sp>
        <p:nvSpPr>
          <p:cNvPr id="4" name="Content Placeholder 3">
            <a:extLst>
              <a:ext uri="{FF2B5EF4-FFF2-40B4-BE49-F238E27FC236}">
                <a16:creationId xmlns:a16="http://schemas.microsoft.com/office/drawing/2014/main" id="{872FAA8F-0EEF-4D23-92A9-9A722835744F}"/>
              </a:ext>
            </a:extLst>
          </p:cNvPr>
          <p:cNvSpPr>
            <a:spLocks noGrp="1"/>
          </p:cNvSpPr>
          <p:nvPr>
            <p:ph idx="1"/>
          </p:nvPr>
        </p:nvSpPr>
        <p:spPr/>
        <p:txBody>
          <a:bodyPr>
            <a:normAutofit/>
          </a:bodyPr>
          <a:lstStyle/>
          <a:p>
            <a:r>
              <a:rPr lang="fr-FR" sz="2000" dirty="0"/>
              <a:t>nous avons utilisé l'algorithme DBSCAN pour regrouper géographiquement les zones d'abattage et de replantation. Les clusters bien définis (cluster != -1) montrent des zones où les abattages et replantations suivent un schéma régulier. Ces zones sont probablement le résultat de stratégies de gestion ciblées, ce qui est un bon signe pour la planification urbaine.</a:t>
            </a:r>
          </a:p>
          <a:p>
            <a:r>
              <a:rPr lang="fr-FR" sz="2000" dirty="0"/>
              <a:t>Les points avec cluster = -1, en revanche, représentent des anomalies ou des zones isolées, où les arbres ont été abattus ou replantés sans suivre de schéma particulier. Ces points peuvent indiquer des problèmes ou des événements exceptionnels (comme des tempêtes), nécessitant une attention particulière.</a:t>
            </a:r>
          </a:p>
          <a:p>
            <a:r>
              <a:rPr lang="fr-FR" sz="2000" dirty="0"/>
              <a:t>En étudiant ces deux types de zones, nous pouvons mieux comprendre où les stratégies actuelles fonctionnent bien et où elles pourraient être améliorées, ce qui nous aide à faire des recommandations pour une gestion plus durable des arbres en ville.</a:t>
            </a:r>
            <a:endParaRPr lang="en-US" sz="2000" dirty="0"/>
          </a:p>
        </p:txBody>
      </p:sp>
    </p:spTree>
    <p:extLst>
      <p:ext uri="{BB962C8B-B14F-4D97-AF65-F5344CB8AC3E}">
        <p14:creationId xmlns:p14="http://schemas.microsoft.com/office/powerpoint/2010/main" val="3474886468"/>
      </p:ext>
    </p:extLst>
  </p:cSld>
  <p:clrMapOvr>
    <a:masterClrMapping/>
  </p:clrMapOvr>
  <p:transition spd="slow">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5500418-DFB6-402D-B06B-9EF11A91B233}"/>
              </a:ext>
            </a:extLst>
          </p:cNvPr>
          <p:cNvSpPr/>
          <p:nvPr/>
        </p:nvSpPr>
        <p:spPr>
          <a:xfrm>
            <a:off x="0" y="-1"/>
            <a:ext cx="12188952" cy="1870841"/>
          </a:xfrm>
          <a:prstGeom prst="rect">
            <a:avLst/>
          </a:prstGeom>
          <a:solidFill>
            <a:srgbClr val="9882B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re 1">
            <a:extLst>
              <a:ext uri="{FF2B5EF4-FFF2-40B4-BE49-F238E27FC236}">
                <a16:creationId xmlns:a16="http://schemas.microsoft.com/office/drawing/2014/main" id="{C57DF9DD-FD13-4822-BE83-B66072823CF7}"/>
              </a:ext>
            </a:extLst>
          </p:cNvPr>
          <p:cNvSpPr>
            <a:spLocks noGrp="1"/>
          </p:cNvSpPr>
          <p:nvPr>
            <p:ph type="title"/>
          </p:nvPr>
        </p:nvSpPr>
        <p:spPr>
          <a:xfrm>
            <a:off x="4216041" y="-197549"/>
            <a:ext cx="4285933" cy="1325563"/>
          </a:xfrm>
        </p:spPr>
        <p:txBody>
          <a:bodyPr>
            <a:normAutofit/>
          </a:bodyPr>
          <a:lstStyle/>
          <a:p>
            <a:r>
              <a:rPr lang="fr-FR" dirty="0">
                <a:solidFill>
                  <a:schemeClr val="bg1"/>
                </a:solidFill>
              </a:rPr>
              <a:t>5. Synthèse</a:t>
            </a:r>
          </a:p>
        </p:txBody>
      </p:sp>
      <p:sp>
        <p:nvSpPr>
          <p:cNvPr id="13" name="TextBox 12">
            <a:extLst>
              <a:ext uri="{FF2B5EF4-FFF2-40B4-BE49-F238E27FC236}">
                <a16:creationId xmlns:a16="http://schemas.microsoft.com/office/drawing/2014/main" id="{E8393929-D15E-48AB-9EF7-035B901C6EC7}"/>
              </a:ext>
            </a:extLst>
          </p:cNvPr>
          <p:cNvSpPr txBox="1"/>
          <p:nvPr/>
        </p:nvSpPr>
        <p:spPr>
          <a:xfrm>
            <a:off x="587624" y="2512657"/>
            <a:ext cx="11279434" cy="3139321"/>
          </a:xfrm>
          <a:prstGeom prst="rect">
            <a:avLst/>
          </a:prstGeom>
          <a:noFill/>
        </p:spPr>
        <p:txBody>
          <a:bodyPr wrap="square">
            <a:spAutoFit/>
          </a:bodyPr>
          <a:lstStyle/>
          <a:p>
            <a:pPr>
              <a:buFont typeface="+mj-lt"/>
              <a:buAutoNum type="arabicPeriod"/>
            </a:pPr>
            <a:r>
              <a:rPr lang="fr-FR" b="1" dirty="0"/>
              <a:t>Impact Géographique :</a:t>
            </a:r>
            <a:r>
              <a:rPr lang="fr-FR" dirty="0"/>
              <a:t> Le sud et sud-ouest de la France pourrait être une zone particulièrement urbanisée ou exposée à des conditions climatiques spécifiques qui nécessitent plus d'abattages et de replantations d'arbres.</a:t>
            </a:r>
          </a:p>
          <a:p>
            <a:pPr>
              <a:buFont typeface="+mj-lt"/>
              <a:buAutoNum type="arabicPeriod"/>
            </a:pPr>
            <a:r>
              <a:rPr lang="fr-FR" b="1" dirty="0"/>
              <a:t>Gestion des Espaces Verts :</a:t>
            </a:r>
            <a:r>
              <a:rPr lang="fr-FR" dirty="0"/>
              <a:t> Les politiques locales de gestion des espaces verts dans cette région pourraient être plus actives, conduisant à un plus grand nombre d'interventions sur les arbres.</a:t>
            </a:r>
          </a:p>
          <a:p>
            <a:pPr>
              <a:buFont typeface="+mj-lt"/>
              <a:buAutoNum type="arabicPeriod"/>
            </a:pPr>
            <a:r>
              <a:rPr lang="fr-FR" b="1" dirty="0"/>
              <a:t>Enjeux Environnementaux :</a:t>
            </a:r>
            <a:r>
              <a:rPr lang="fr-FR" dirty="0"/>
              <a:t> Il pourrait également y avoir des préoccupations environnementales spécifiques à cette région, comme la préservation des écosystèmes ou la lutte contre des maladies touchant les arbres.</a:t>
            </a:r>
          </a:p>
          <a:p>
            <a:pPr>
              <a:buFont typeface="+mj-lt"/>
              <a:buAutoNum type="arabicPeriod"/>
            </a:pPr>
            <a:r>
              <a:rPr lang="fr-FR" b="1" dirty="0"/>
              <a:t>Concentration Urbaine :</a:t>
            </a:r>
            <a:r>
              <a:rPr lang="fr-FR" dirty="0"/>
              <a:t> Les grandes villes du sud et  sud-ouest, comme Toulouse et Bordeaux, pourraient être au centre de ces activités en raison de leur densité de population et de la nécessité de gérer efficacement les espaces verts urbains.</a:t>
            </a:r>
          </a:p>
        </p:txBody>
      </p:sp>
      <p:sp>
        <p:nvSpPr>
          <p:cNvPr id="11" name="TextBox 10">
            <a:extLst>
              <a:ext uri="{FF2B5EF4-FFF2-40B4-BE49-F238E27FC236}">
                <a16:creationId xmlns:a16="http://schemas.microsoft.com/office/drawing/2014/main" id="{E54365BE-F3E7-4E46-AC43-235979C02178}"/>
              </a:ext>
            </a:extLst>
          </p:cNvPr>
          <p:cNvSpPr txBox="1"/>
          <p:nvPr/>
        </p:nvSpPr>
        <p:spPr>
          <a:xfrm>
            <a:off x="587624" y="907593"/>
            <a:ext cx="10644051" cy="646331"/>
          </a:xfrm>
          <a:prstGeom prst="rect">
            <a:avLst/>
          </a:prstGeom>
          <a:noFill/>
        </p:spPr>
        <p:txBody>
          <a:bodyPr wrap="square" rtlCol="0">
            <a:spAutoFit/>
          </a:bodyPr>
          <a:lstStyle/>
          <a:p>
            <a:r>
              <a:rPr lang="fr-FR" b="1" dirty="0">
                <a:solidFill>
                  <a:schemeClr val="bg1"/>
                </a:solidFill>
              </a:rPr>
              <a:t>L'observation que l'abattage et la replantation des arbres se concentrent dans le sud et le  sud-ouest de la France peut indiquer plusieurs choses :</a:t>
            </a:r>
          </a:p>
        </p:txBody>
      </p:sp>
    </p:spTree>
    <p:extLst>
      <p:ext uri="{BB962C8B-B14F-4D97-AF65-F5344CB8AC3E}">
        <p14:creationId xmlns:p14="http://schemas.microsoft.com/office/powerpoint/2010/main" val="4216306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969142-9241-455C-91BD-28A294C5F199}"/>
              </a:ext>
            </a:extLst>
          </p:cNvPr>
          <p:cNvPicPr>
            <a:picLocks noChangeAspect="1"/>
          </p:cNvPicPr>
          <p:nvPr/>
        </p:nvPicPr>
        <p:blipFill>
          <a:blip r:embed="rId3">
            <a:extLst>
              <a:ext uri="{28A0092B-C50C-407E-A947-70E740481C1C}">
                <a14:useLocalDpi xmlns:a14="http://schemas.microsoft.com/office/drawing/2010/main" val="0"/>
              </a:ext>
            </a:extLst>
          </a:blip>
          <a:srcRect t="4911" b="4911"/>
          <a:stretch/>
        </p:blipFill>
        <p:spPr>
          <a:xfrm>
            <a:off x="20" y="1386"/>
            <a:ext cx="12191980" cy="6856614"/>
          </a:xfrm>
          <a:prstGeom prst="rect">
            <a:avLst/>
          </a:prstGeom>
        </p:spPr>
      </p:pic>
      <p:sp>
        <p:nvSpPr>
          <p:cNvPr id="2" name="Titre 1">
            <a:extLst>
              <a:ext uri="{FF2B5EF4-FFF2-40B4-BE49-F238E27FC236}">
                <a16:creationId xmlns:a16="http://schemas.microsoft.com/office/drawing/2014/main" id="{0858C174-6435-4374-8FBB-7DEDD2C0FA5E}"/>
              </a:ext>
            </a:extLst>
          </p:cNvPr>
          <p:cNvSpPr>
            <a:spLocks noGrp="1"/>
          </p:cNvSpPr>
          <p:nvPr>
            <p:ph type="title"/>
          </p:nvPr>
        </p:nvSpPr>
        <p:spPr>
          <a:xfrm>
            <a:off x="3993931" y="2687911"/>
            <a:ext cx="4708635" cy="1325563"/>
          </a:xfrm>
        </p:spPr>
        <p:txBody>
          <a:bodyPr vert="horz" lIns="91440" tIns="45720" rIns="91440" bIns="45720" rtlCol="0" anchor="b">
            <a:noAutofit/>
          </a:bodyPr>
          <a:lstStyle/>
          <a:p>
            <a:r>
              <a:rPr lang="en-US" sz="11500" dirty="0">
                <a:solidFill>
                  <a:schemeClr val="bg1"/>
                </a:solidFill>
              </a:rPr>
              <a:t>Merci</a:t>
            </a:r>
          </a:p>
        </p:txBody>
      </p:sp>
    </p:spTree>
    <p:extLst>
      <p:ext uri="{BB962C8B-B14F-4D97-AF65-F5344CB8AC3E}">
        <p14:creationId xmlns:p14="http://schemas.microsoft.com/office/powerpoint/2010/main" val="1483225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5"/>
                                        </p:tgtEl>
                                        <p:attrNameLst>
                                          <p:attrName>style.visibility</p:attrName>
                                        </p:attrNameLst>
                                      </p:cBhvr>
                                      <p:to>
                                        <p:strVal val="visible"/>
                                      </p:to>
                                    </p:set>
                                    <p:animEffect transition="in" filter="fade">
                                      <p:cBhvr>
                                        <p:cTn id="10"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585DFC9-7B62-44FC-A4C8-7FC7D2FF1DF8}"/>
              </a:ext>
            </a:extLst>
          </p:cNvPr>
          <p:cNvSpPr/>
          <p:nvPr/>
        </p:nvSpPr>
        <p:spPr>
          <a:xfrm>
            <a:off x="-3048" y="1"/>
            <a:ext cx="12195048" cy="6857999"/>
          </a:xfrm>
          <a:prstGeom prst="rect">
            <a:avLst/>
          </a:prstGeom>
          <a:solidFill>
            <a:schemeClr val="tx2">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C92C06B-1F19-4622-A794-F7F1D1AECA99}"/>
              </a:ext>
            </a:extLst>
          </p:cNvPr>
          <p:cNvSpPr>
            <a:spLocks noGrp="1"/>
          </p:cNvSpPr>
          <p:nvPr>
            <p:ph type="title"/>
          </p:nvPr>
        </p:nvSpPr>
        <p:spPr>
          <a:xfrm>
            <a:off x="158537" y="101589"/>
            <a:ext cx="8025761" cy="1325563"/>
          </a:xfrm>
        </p:spPr>
        <p:txBody>
          <a:bodyPr anchor="ctr">
            <a:normAutofit/>
          </a:bodyPr>
          <a:lstStyle/>
          <a:p>
            <a:r>
              <a:rPr lang="fr-FR" sz="3200" b="1" dirty="0">
                <a:solidFill>
                  <a:schemeClr val="bg1"/>
                </a:solidFill>
              </a:rPr>
              <a:t>1.1 Présentation du jeu de données brut</a:t>
            </a:r>
          </a:p>
        </p:txBody>
      </p:sp>
      <p:pic>
        <p:nvPicPr>
          <p:cNvPr id="1028" name="Picture 4" descr="CSV File Icon Outline - Icon Shop - Download free icons for commercial use">
            <a:extLst>
              <a:ext uri="{FF2B5EF4-FFF2-40B4-BE49-F238E27FC236}">
                <a16:creationId xmlns:a16="http://schemas.microsoft.com/office/drawing/2014/main" id="{3EF11FEC-B284-4646-94EC-677AF08D3BE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803958" y="321204"/>
            <a:ext cx="1981778" cy="1981778"/>
          </a:xfrm>
          <a:prstGeom prst="rect">
            <a:avLst/>
          </a:prstGeom>
          <a:noFill/>
          <a:extLst>
            <a:ext uri="{909E8E84-426E-40DD-AFC4-6F175D3DCCD1}">
              <a14:hiddenFill xmlns:a14="http://schemas.microsoft.com/office/drawing/2010/main">
                <a:solidFill>
                  <a:srgbClr val="FFFFFF"/>
                </a:solidFill>
              </a14:hiddenFill>
            </a:ext>
          </a:extLst>
        </p:spPr>
      </p:pic>
      <p:sp>
        <p:nvSpPr>
          <p:cNvPr id="6" name="Flèche : angle droit 5">
            <a:extLst>
              <a:ext uri="{FF2B5EF4-FFF2-40B4-BE49-F238E27FC236}">
                <a16:creationId xmlns:a16="http://schemas.microsoft.com/office/drawing/2014/main" id="{83B66B5F-B237-49B4-946A-B46C456DFDF1}"/>
              </a:ext>
            </a:extLst>
          </p:cNvPr>
          <p:cNvSpPr/>
          <p:nvPr/>
        </p:nvSpPr>
        <p:spPr>
          <a:xfrm rot="10800000">
            <a:off x="8590562" y="1302890"/>
            <a:ext cx="1213396" cy="1015200"/>
          </a:xfrm>
          <a:prstGeom prst="ben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5" name="Picture 4">
            <a:extLst>
              <a:ext uri="{FF2B5EF4-FFF2-40B4-BE49-F238E27FC236}">
                <a16:creationId xmlns:a16="http://schemas.microsoft.com/office/drawing/2014/main" id="{A06B8502-4367-4330-8BC0-86DABF7AE7BE}"/>
              </a:ext>
            </a:extLst>
          </p:cNvPr>
          <p:cNvPicPr>
            <a:picLocks noChangeAspect="1"/>
          </p:cNvPicPr>
          <p:nvPr/>
        </p:nvPicPr>
        <p:blipFill>
          <a:blip r:embed="rId4"/>
          <a:stretch>
            <a:fillRect/>
          </a:stretch>
        </p:blipFill>
        <p:spPr>
          <a:xfrm>
            <a:off x="1075082" y="2318090"/>
            <a:ext cx="8728876" cy="4352882"/>
          </a:xfrm>
          <a:prstGeom prst="rect">
            <a:avLst/>
          </a:prstGeom>
        </p:spPr>
      </p:pic>
      <p:sp>
        <p:nvSpPr>
          <p:cNvPr id="7" name="Rectangle 6">
            <a:extLst>
              <a:ext uri="{FF2B5EF4-FFF2-40B4-BE49-F238E27FC236}">
                <a16:creationId xmlns:a16="http://schemas.microsoft.com/office/drawing/2014/main" id="{749AC1E1-0D0B-4F6A-9A8B-8B1CEF7CB449}"/>
              </a:ext>
            </a:extLst>
          </p:cNvPr>
          <p:cNvSpPr/>
          <p:nvPr/>
        </p:nvSpPr>
        <p:spPr>
          <a:xfrm>
            <a:off x="1121025" y="2318090"/>
            <a:ext cx="3609793" cy="2611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28371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righ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94DDC7C3-290A-48C5-95F9-99AF64C7D7FF}"/>
              </a:ext>
            </a:extLst>
          </p:cNvPr>
          <p:cNvSpPr>
            <a:spLocks noGrp="1"/>
          </p:cNvSpPr>
          <p:nvPr>
            <p:ph idx="1"/>
          </p:nvPr>
        </p:nvSpPr>
        <p:spPr/>
        <p:txBody>
          <a:bodyPr/>
          <a:lstStyle/>
          <a:p>
            <a:endParaRPr lang="en-US" dirty="0"/>
          </a:p>
        </p:txBody>
      </p:sp>
      <p:sp useBgFill="1">
        <p:nvSpPr>
          <p:cNvPr id="16" name="Rectangle 15">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0" name="Rectangle 19">
            <a:extLst>
              <a:ext uri="{FF2B5EF4-FFF2-40B4-BE49-F238E27FC236}">
                <a16:creationId xmlns:a16="http://schemas.microsoft.com/office/drawing/2014/main" id="{FAF0E7CA-8973-45F2-85A0-C892BD4F46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3000" y="0"/>
            <a:ext cx="7239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2" name="Group 21">
            <a:extLst>
              <a:ext uri="{FF2B5EF4-FFF2-40B4-BE49-F238E27FC236}">
                <a16:creationId xmlns:a16="http://schemas.microsoft.com/office/drawing/2014/main" id="{3F4D4DFA-1EF6-49C1-B1E0-D95C9F715B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048" y="1"/>
            <a:ext cx="5236971" cy="6858000"/>
            <a:chOff x="20829" y="1"/>
            <a:chExt cx="5236971" cy="6857999"/>
          </a:xfrm>
        </p:grpSpPr>
        <p:pic>
          <p:nvPicPr>
            <p:cNvPr id="23" name="Picture 22">
              <a:extLst>
                <a:ext uri="{FF2B5EF4-FFF2-40B4-BE49-F238E27FC236}">
                  <a16:creationId xmlns:a16="http://schemas.microsoft.com/office/drawing/2014/main" id="{2E65C086-245E-487D-B7DB-36571A4AAAC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24" name="Picture 23">
              <a:extLst>
                <a:ext uri="{FF2B5EF4-FFF2-40B4-BE49-F238E27FC236}">
                  <a16:creationId xmlns:a16="http://schemas.microsoft.com/office/drawing/2014/main" id="{C86CD631-8F3B-490D-B297-BABEFA908E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3" name="Rectangle 2">
            <a:extLst>
              <a:ext uri="{FF2B5EF4-FFF2-40B4-BE49-F238E27FC236}">
                <a16:creationId xmlns:a16="http://schemas.microsoft.com/office/drawing/2014/main" id="{5F55CF54-89B5-4AB5-8429-559F49115149}"/>
              </a:ext>
            </a:extLst>
          </p:cNvPr>
          <p:cNvSpPr/>
          <p:nvPr/>
        </p:nvSpPr>
        <p:spPr>
          <a:xfrm>
            <a:off x="4949572" y="-1164"/>
            <a:ext cx="7245476" cy="6857999"/>
          </a:xfrm>
          <a:prstGeom prst="rect">
            <a:avLst/>
          </a:prstGeom>
          <a:solidFill>
            <a:schemeClr val="tx2">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C7F7256-6D1E-45CB-A669-9F53F1F5F012}"/>
              </a:ext>
            </a:extLst>
          </p:cNvPr>
          <p:cNvPicPr>
            <a:picLocks noChangeAspect="1"/>
          </p:cNvPicPr>
          <p:nvPr/>
        </p:nvPicPr>
        <p:blipFill>
          <a:blip r:embed="rId4"/>
          <a:stretch>
            <a:fillRect/>
          </a:stretch>
        </p:blipFill>
        <p:spPr>
          <a:xfrm>
            <a:off x="97674" y="1480931"/>
            <a:ext cx="4727903" cy="4123269"/>
          </a:xfrm>
          <a:prstGeom prst="rect">
            <a:avLst/>
          </a:prstGeom>
        </p:spPr>
      </p:pic>
      <p:grpSp>
        <p:nvGrpSpPr>
          <p:cNvPr id="5" name="Group 4">
            <a:extLst>
              <a:ext uri="{FF2B5EF4-FFF2-40B4-BE49-F238E27FC236}">
                <a16:creationId xmlns:a16="http://schemas.microsoft.com/office/drawing/2014/main" id="{59249938-95D8-43FE-9DF6-97DDB15E4E68}"/>
              </a:ext>
            </a:extLst>
          </p:cNvPr>
          <p:cNvGrpSpPr/>
          <p:nvPr/>
        </p:nvGrpSpPr>
        <p:grpSpPr>
          <a:xfrm>
            <a:off x="5135428" y="1081921"/>
            <a:ext cx="6909253" cy="5151569"/>
            <a:chOff x="5135428" y="1081921"/>
            <a:chExt cx="6909253" cy="5151569"/>
          </a:xfrm>
        </p:grpSpPr>
        <p:sp>
          <p:nvSpPr>
            <p:cNvPr id="17" name="ZoneTexte 16">
              <a:extLst>
                <a:ext uri="{FF2B5EF4-FFF2-40B4-BE49-F238E27FC236}">
                  <a16:creationId xmlns:a16="http://schemas.microsoft.com/office/drawing/2014/main" id="{88258CD0-EDF4-4D09-B064-2E2AC6342529}"/>
                </a:ext>
              </a:extLst>
            </p:cNvPr>
            <p:cNvSpPr txBox="1"/>
            <p:nvPr/>
          </p:nvSpPr>
          <p:spPr>
            <a:xfrm>
              <a:off x="6119501" y="1081921"/>
              <a:ext cx="4233053" cy="369332"/>
            </a:xfrm>
            <a:prstGeom prst="rect">
              <a:avLst/>
            </a:prstGeom>
            <a:noFill/>
          </p:spPr>
          <p:txBody>
            <a:bodyPr wrap="square" rtlCol="0">
              <a:spAutoFit/>
            </a:bodyPr>
            <a:lstStyle/>
            <a:p>
              <a:r>
                <a:rPr lang="fr-FR" dirty="0">
                  <a:solidFill>
                    <a:schemeClr val="bg1"/>
                  </a:solidFill>
                </a:rPr>
                <a:t>Données numériques= 2 colonnes </a:t>
              </a:r>
            </a:p>
          </p:txBody>
        </p:sp>
        <p:sp>
          <p:nvSpPr>
            <p:cNvPr id="19" name="ZoneTexte 18">
              <a:extLst>
                <a:ext uri="{FF2B5EF4-FFF2-40B4-BE49-F238E27FC236}">
                  <a16:creationId xmlns:a16="http://schemas.microsoft.com/office/drawing/2014/main" id="{CDD16BD5-BEA9-40C2-A875-F68F2AA75F25}"/>
                </a:ext>
              </a:extLst>
            </p:cNvPr>
            <p:cNvSpPr txBox="1"/>
            <p:nvPr/>
          </p:nvSpPr>
          <p:spPr>
            <a:xfrm>
              <a:off x="6047550" y="2524539"/>
              <a:ext cx="4376953" cy="369332"/>
            </a:xfrm>
            <a:prstGeom prst="rect">
              <a:avLst/>
            </a:prstGeom>
            <a:noFill/>
          </p:spPr>
          <p:txBody>
            <a:bodyPr wrap="square" rtlCol="0">
              <a:spAutoFit/>
            </a:bodyPr>
            <a:lstStyle/>
            <a:p>
              <a:r>
                <a:rPr lang="fr-FR" dirty="0">
                  <a:solidFill>
                    <a:schemeClr val="bg1"/>
                  </a:solidFill>
                </a:rPr>
                <a:t>Données non numériques= 14 colonnes</a:t>
              </a:r>
            </a:p>
          </p:txBody>
        </p:sp>
        <p:pic>
          <p:nvPicPr>
            <p:cNvPr id="6" name="Picture 5">
              <a:extLst>
                <a:ext uri="{FF2B5EF4-FFF2-40B4-BE49-F238E27FC236}">
                  <a16:creationId xmlns:a16="http://schemas.microsoft.com/office/drawing/2014/main" id="{A6806DB5-FCD1-4BD2-80ED-2533BBF19422}"/>
                </a:ext>
              </a:extLst>
            </p:cNvPr>
            <p:cNvPicPr>
              <a:picLocks noChangeAspect="1"/>
            </p:cNvPicPr>
            <p:nvPr/>
          </p:nvPicPr>
          <p:blipFill>
            <a:blip r:embed="rId5"/>
            <a:stretch>
              <a:fillRect/>
            </a:stretch>
          </p:blipFill>
          <p:spPr>
            <a:xfrm>
              <a:off x="5135428" y="1486732"/>
              <a:ext cx="6909253" cy="866080"/>
            </a:xfrm>
            <a:prstGeom prst="rect">
              <a:avLst/>
            </a:prstGeom>
          </p:spPr>
        </p:pic>
        <p:pic>
          <p:nvPicPr>
            <p:cNvPr id="9" name="Picture 8">
              <a:extLst>
                <a:ext uri="{FF2B5EF4-FFF2-40B4-BE49-F238E27FC236}">
                  <a16:creationId xmlns:a16="http://schemas.microsoft.com/office/drawing/2014/main" id="{6892F669-1B7C-4764-982E-822F3BCF5642}"/>
                </a:ext>
              </a:extLst>
            </p:cNvPr>
            <p:cNvPicPr>
              <a:picLocks noChangeAspect="1"/>
            </p:cNvPicPr>
            <p:nvPr/>
          </p:nvPicPr>
          <p:blipFill>
            <a:blip r:embed="rId6"/>
            <a:stretch>
              <a:fillRect/>
            </a:stretch>
          </p:blipFill>
          <p:spPr>
            <a:xfrm>
              <a:off x="5201489" y="3032586"/>
              <a:ext cx="6631284" cy="3200904"/>
            </a:xfrm>
            <a:prstGeom prst="rect">
              <a:avLst/>
            </a:prstGeom>
          </p:spPr>
        </p:pic>
      </p:grpSp>
      <p:sp>
        <p:nvSpPr>
          <p:cNvPr id="2" name="Titre 1">
            <a:extLst>
              <a:ext uri="{FF2B5EF4-FFF2-40B4-BE49-F238E27FC236}">
                <a16:creationId xmlns:a16="http://schemas.microsoft.com/office/drawing/2014/main" id="{5408F74F-8684-44E3-9ECB-2B1CBDBB3517}"/>
              </a:ext>
            </a:extLst>
          </p:cNvPr>
          <p:cNvSpPr>
            <a:spLocks noGrp="1"/>
          </p:cNvSpPr>
          <p:nvPr>
            <p:ph type="title"/>
          </p:nvPr>
        </p:nvSpPr>
        <p:spPr>
          <a:xfrm>
            <a:off x="5408023" y="121406"/>
            <a:ext cx="5799910" cy="591382"/>
          </a:xfrm>
        </p:spPr>
        <p:txBody>
          <a:bodyPr>
            <a:normAutofit/>
          </a:bodyPr>
          <a:lstStyle/>
          <a:p>
            <a:r>
              <a:rPr lang="fr-FR" sz="3200" dirty="0">
                <a:solidFill>
                  <a:srgbClr val="FFFFFF"/>
                </a:solidFill>
              </a:rPr>
              <a:t>1.2 Contenu du fichier</a:t>
            </a:r>
          </a:p>
        </p:txBody>
      </p:sp>
    </p:spTree>
    <p:extLst>
      <p:ext uri="{BB962C8B-B14F-4D97-AF65-F5344CB8AC3E}">
        <p14:creationId xmlns:p14="http://schemas.microsoft.com/office/powerpoint/2010/main" val="1904213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55CF54-89B5-4AB5-8429-559F49115149}"/>
              </a:ext>
            </a:extLst>
          </p:cNvPr>
          <p:cNvSpPr/>
          <p:nvPr/>
        </p:nvSpPr>
        <p:spPr>
          <a:xfrm>
            <a:off x="6096" y="-1163"/>
            <a:ext cx="12188952" cy="1470200"/>
          </a:xfrm>
          <a:prstGeom prst="rect">
            <a:avLst/>
          </a:prstGeom>
          <a:solidFill>
            <a:schemeClr val="tx2">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408F74F-8684-44E3-9ECB-2B1CBDBB3517}"/>
              </a:ext>
            </a:extLst>
          </p:cNvPr>
          <p:cNvSpPr>
            <a:spLocks noGrp="1"/>
          </p:cNvSpPr>
          <p:nvPr>
            <p:ph type="title"/>
          </p:nvPr>
        </p:nvSpPr>
        <p:spPr>
          <a:xfrm>
            <a:off x="458788" y="365126"/>
            <a:ext cx="10895012" cy="669196"/>
          </a:xfrm>
        </p:spPr>
        <p:txBody>
          <a:bodyPr>
            <a:noAutofit/>
          </a:bodyPr>
          <a:lstStyle/>
          <a:p>
            <a:pPr algn="ctr"/>
            <a:r>
              <a:rPr lang="fr-FR" dirty="0">
                <a:solidFill>
                  <a:schemeClr val="bg1"/>
                </a:solidFill>
              </a:rPr>
              <a:t>1.3  Conclusion </a:t>
            </a:r>
          </a:p>
        </p:txBody>
      </p:sp>
      <p:sp>
        <p:nvSpPr>
          <p:cNvPr id="8" name="Content Placeholder 7">
            <a:extLst>
              <a:ext uri="{FF2B5EF4-FFF2-40B4-BE49-F238E27FC236}">
                <a16:creationId xmlns:a16="http://schemas.microsoft.com/office/drawing/2014/main" id="{C4FD93C5-CC44-411B-9DBD-ACB6202BB3CE}"/>
              </a:ext>
            </a:extLst>
          </p:cNvPr>
          <p:cNvSpPr>
            <a:spLocks noGrp="1"/>
          </p:cNvSpPr>
          <p:nvPr>
            <p:ph idx="1"/>
          </p:nvPr>
        </p:nvSpPr>
        <p:spPr/>
        <p:txBody>
          <a:bodyPr>
            <a:normAutofit fontScale="70000" lnSpcReduction="20000"/>
          </a:bodyPr>
          <a:lstStyle/>
          <a:p>
            <a:r>
              <a:rPr lang="fr-FR" dirty="0"/>
              <a:t>En conclusion, l'analyse préliminaire des données montre une diversité d'informations contenues dans les 16 colonnes du fichier, telles que des coordonnées GPS, des espèces d'arbres, et des adresses. Nous avons identifié plusieurs types de données, notamment des entiers, des chaînes de caractères, et des nombres à virgule flottante.</a:t>
            </a:r>
          </a:p>
          <a:p>
            <a:r>
              <a:rPr lang="fr-FR" dirty="0"/>
              <a:t>Une inspection plus approfondie a révélé la présence de valeurs manquantes et d'anomalies, notamment dans la colonne "Numéro de voirie". Pour les données numériques, des statistiques descriptives comme la moyenne, l'écart-type, et les quartiles ont été analysées, tandis que pour les données non numériques, nous avons examiné le nombre de valeurs uniques et la fréquence des valeurs les plus courantes.</a:t>
            </a:r>
          </a:p>
          <a:p>
            <a:r>
              <a:rPr lang="fr-FR" dirty="0"/>
              <a:t>Ces observations initiales fournissent une base solide pour des analyses plus approfondies et la prise de décisions éclairées concernant le traitement des données.</a:t>
            </a:r>
          </a:p>
          <a:p>
            <a:endParaRPr lang="en-US" dirty="0"/>
          </a:p>
        </p:txBody>
      </p:sp>
    </p:spTree>
    <p:extLst>
      <p:ext uri="{BB962C8B-B14F-4D97-AF65-F5344CB8AC3E}">
        <p14:creationId xmlns:p14="http://schemas.microsoft.com/office/powerpoint/2010/main" val="3794946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7" name="Picture 2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38" name="Rectangle 27">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9" name="Rectangle 29">
            <a:extLst>
              <a:ext uri="{FF2B5EF4-FFF2-40B4-BE49-F238E27FC236}">
                <a16:creationId xmlns:a16="http://schemas.microsoft.com/office/drawing/2014/main" id="{BF991FCB-5132-414C-B377-526F5612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0" name="Rectangle 31">
            <a:extLst>
              <a:ext uri="{FF2B5EF4-FFF2-40B4-BE49-F238E27FC236}">
                <a16:creationId xmlns:a16="http://schemas.microsoft.com/office/drawing/2014/main" id="{4E737432-73B7-4BCE-A154-A4B1B3E7E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637612"/>
            <a:ext cx="6096002" cy="3581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8" name="Picture 7">
            <a:extLst>
              <a:ext uri="{FF2B5EF4-FFF2-40B4-BE49-F238E27FC236}">
                <a16:creationId xmlns:a16="http://schemas.microsoft.com/office/drawing/2014/main" id="{6981C9BB-BF68-4848-AD73-E26B768A80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26028"/>
            <a:ext cx="12188951" cy="5430595"/>
          </a:xfrm>
          <a:prstGeom prst="rect">
            <a:avLst/>
          </a:prstGeom>
        </p:spPr>
      </p:pic>
      <p:sp>
        <p:nvSpPr>
          <p:cNvPr id="9" name="Rectangle 8">
            <a:extLst>
              <a:ext uri="{FF2B5EF4-FFF2-40B4-BE49-F238E27FC236}">
                <a16:creationId xmlns:a16="http://schemas.microsoft.com/office/drawing/2014/main" id="{33A7A513-31D4-4C51-98FC-728DF9E9CD9B}"/>
              </a:ext>
            </a:extLst>
          </p:cNvPr>
          <p:cNvSpPr/>
          <p:nvPr/>
        </p:nvSpPr>
        <p:spPr>
          <a:xfrm>
            <a:off x="0" y="0"/>
            <a:ext cx="12188951" cy="1424647"/>
          </a:xfrm>
          <a:prstGeom prst="rect">
            <a:avLst/>
          </a:prstGeom>
          <a:solidFill>
            <a:srgbClr val="DCA71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12CDB1E-770C-44DC-A0FE-0BD00C754AED}"/>
              </a:ext>
            </a:extLst>
          </p:cNvPr>
          <p:cNvSpPr>
            <a:spLocks noGrp="1"/>
          </p:cNvSpPr>
          <p:nvPr>
            <p:ph type="title"/>
          </p:nvPr>
        </p:nvSpPr>
        <p:spPr>
          <a:xfrm>
            <a:off x="2503714" y="399899"/>
            <a:ext cx="7565572" cy="613558"/>
          </a:xfrm>
        </p:spPr>
        <p:txBody>
          <a:bodyPr vert="horz" lIns="91440" tIns="45720" rIns="91440" bIns="45720" rtlCol="0" anchor="b">
            <a:noAutofit/>
          </a:bodyPr>
          <a:lstStyle/>
          <a:p>
            <a:r>
              <a:rPr lang="en-US" b="1" dirty="0">
                <a:solidFill>
                  <a:srgbClr val="FFFFFF"/>
                </a:solidFill>
              </a:rPr>
              <a:t>2. Nettoyage des données</a:t>
            </a:r>
          </a:p>
        </p:txBody>
      </p:sp>
    </p:spTree>
    <p:extLst>
      <p:ext uri="{BB962C8B-B14F-4D97-AF65-F5344CB8AC3E}">
        <p14:creationId xmlns:p14="http://schemas.microsoft.com/office/powerpoint/2010/main" val="2918757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45A19B1-ABEE-485E-AD65-C5112318A6C0}"/>
              </a:ext>
            </a:extLst>
          </p:cNvPr>
          <p:cNvSpPr/>
          <p:nvPr/>
        </p:nvSpPr>
        <p:spPr>
          <a:xfrm>
            <a:off x="-58395" y="0"/>
            <a:ext cx="5574775" cy="6858000"/>
          </a:xfrm>
          <a:prstGeom prst="rect">
            <a:avLst/>
          </a:prstGeom>
          <a:solidFill>
            <a:srgbClr val="DCA71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AD5E0412-56C3-4215-B242-7136296FB21E}"/>
              </a:ext>
            </a:extLst>
          </p:cNvPr>
          <p:cNvSpPr>
            <a:spLocks noGrp="1"/>
          </p:cNvSpPr>
          <p:nvPr>
            <p:ph type="title"/>
          </p:nvPr>
        </p:nvSpPr>
        <p:spPr>
          <a:xfrm>
            <a:off x="20782" y="201756"/>
            <a:ext cx="5329028" cy="645693"/>
          </a:xfrm>
        </p:spPr>
        <p:txBody>
          <a:bodyPr vert="horz" lIns="91440" tIns="45720" rIns="91440" bIns="45720" rtlCol="0" anchor="b">
            <a:normAutofit/>
          </a:bodyPr>
          <a:lstStyle/>
          <a:p>
            <a:r>
              <a:rPr lang="en-US" sz="3200" dirty="0">
                <a:solidFill>
                  <a:schemeClr val="bg1"/>
                </a:solidFill>
              </a:rPr>
              <a:t>2.1. Analyse des doublons</a:t>
            </a:r>
          </a:p>
        </p:txBody>
      </p:sp>
      <p:pic>
        <p:nvPicPr>
          <p:cNvPr id="4" name="Picture 3">
            <a:extLst>
              <a:ext uri="{FF2B5EF4-FFF2-40B4-BE49-F238E27FC236}">
                <a16:creationId xmlns:a16="http://schemas.microsoft.com/office/drawing/2014/main" id="{3B807838-3486-4C1F-A55C-D7FBE4E380CB}"/>
              </a:ext>
            </a:extLst>
          </p:cNvPr>
          <p:cNvPicPr>
            <a:picLocks noChangeAspect="1"/>
          </p:cNvPicPr>
          <p:nvPr/>
        </p:nvPicPr>
        <p:blipFill>
          <a:blip r:embed="rId3"/>
          <a:stretch>
            <a:fillRect/>
          </a:stretch>
        </p:blipFill>
        <p:spPr>
          <a:xfrm>
            <a:off x="60371" y="1583038"/>
            <a:ext cx="5329028" cy="3691922"/>
          </a:xfrm>
          <a:prstGeom prst="rect">
            <a:avLst/>
          </a:prstGeom>
        </p:spPr>
      </p:pic>
      <p:sp>
        <p:nvSpPr>
          <p:cNvPr id="5" name="TextBox 4">
            <a:extLst>
              <a:ext uri="{FF2B5EF4-FFF2-40B4-BE49-F238E27FC236}">
                <a16:creationId xmlns:a16="http://schemas.microsoft.com/office/drawing/2014/main" id="{E8450F5A-0563-4E9D-A337-9CF63C0868B6}"/>
              </a:ext>
            </a:extLst>
          </p:cNvPr>
          <p:cNvSpPr txBox="1"/>
          <p:nvPr/>
        </p:nvSpPr>
        <p:spPr>
          <a:xfrm>
            <a:off x="5428987" y="151179"/>
            <a:ext cx="6742231" cy="6555641"/>
          </a:xfrm>
          <a:prstGeom prst="rect">
            <a:avLst/>
          </a:prstGeom>
          <a:noFill/>
        </p:spPr>
        <p:txBody>
          <a:bodyPr wrap="square" rtlCol="0">
            <a:spAutoFit/>
          </a:bodyPr>
          <a:lstStyle/>
          <a:p>
            <a:pPr marL="342900" indent="-342900">
              <a:buFont typeface="Arial" panose="020B0604020202020204" pitchFamily="34" charset="0"/>
              <a:buChar char="•"/>
            </a:pPr>
            <a:r>
              <a:rPr lang="fr-FR" sz="2000" dirty="0"/>
              <a:t>Identifiant unique : La colonne « ID » ne contient aucun doublon, ce qui est un point positif pour l’identification unique de chaque arbre.</a:t>
            </a:r>
          </a:p>
          <a:p>
            <a:pPr marL="342900" indent="-342900">
              <a:buFont typeface="Arial" panose="020B0604020202020204" pitchFamily="34" charset="0"/>
              <a:buChar char="•"/>
            </a:pPr>
            <a:r>
              <a:rPr lang="fr-FR" sz="2000" dirty="0"/>
              <a:t>Colonnes à taux de duplication élevé : Les colonnes telles que "Domanialité - Gestionnaire", "Arbre abattu - Motif de l'abattage", et "Arrondissement - Localisation" présentent des taux de duplication extrêmement élevés (supérieurs à 97 %). Cela indique une faible variabilité et une utilité potentiellement limitée pour certaines analyses.</a:t>
            </a:r>
          </a:p>
          <a:p>
            <a:pPr marL="342900" indent="-342900">
              <a:buFont typeface="Arial" panose="020B0604020202020204" pitchFamily="34" charset="0"/>
              <a:buChar char="•"/>
            </a:pPr>
            <a:r>
              <a:rPr lang="fr-FR" sz="2000" dirty="0"/>
              <a:t>Colonnes avec duplication modérée : Les colonnes "Arbre abattu - Genre", "Arbattage - Genre à replanter", et "Arbre abattu - Nom français" montrent un niveau modéré de duplication (entre 85 % et 92 %), suggérant qu'elles peuvent offrir une diversité modérée pour l'analyse.</a:t>
            </a:r>
          </a:p>
          <a:p>
            <a:pPr marL="342900" indent="-342900">
              <a:buFont typeface="Arial" panose="020B0604020202020204" pitchFamily="34" charset="0"/>
              <a:buChar char="•"/>
            </a:pPr>
            <a:r>
              <a:rPr lang="fr-FR" sz="2000" dirty="0"/>
              <a:t>Colonnes sans doublons : Les colonnes "Identifiant - IdBase", "geo_shape", et "geo_point_2d" ont un taux de duplication de 0 %, ce qui est attendu pour des identifiants et des données géospatiales, garantissant ainsi l'unicité de chaque enregistrement.</a:t>
            </a:r>
            <a:endParaRPr lang="en-US" sz="2000" dirty="0"/>
          </a:p>
        </p:txBody>
      </p:sp>
    </p:spTree>
    <p:extLst>
      <p:ext uri="{BB962C8B-B14F-4D97-AF65-F5344CB8AC3E}">
        <p14:creationId xmlns:p14="http://schemas.microsoft.com/office/powerpoint/2010/main" val="2585698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DappledVTI">
  <a:themeElements>
    <a:clrScheme name="Custom 81">
      <a:dk1>
        <a:sysClr val="windowText" lastClr="000000"/>
      </a:dk1>
      <a:lt1>
        <a:sysClr val="window" lastClr="FFFFFF"/>
      </a:lt1>
      <a:dk2>
        <a:srgbClr val="21363B"/>
      </a:dk2>
      <a:lt2>
        <a:srgbClr val="F4F2F0"/>
      </a:lt2>
      <a:accent1>
        <a:srgbClr val="758468"/>
      </a:accent1>
      <a:accent2>
        <a:srgbClr val="B5A7AC"/>
      </a:accent2>
      <a:accent3>
        <a:srgbClr val="CC9C6F"/>
      </a:accent3>
      <a:accent4>
        <a:srgbClr val="767640"/>
      </a:accent4>
      <a:accent5>
        <a:srgbClr val="A5B295"/>
      </a:accent5>
      <a:accent6>
        <a:srgbClr val="C19DA7"/>
      </a:accent6>
      <a:hlink>
        <a:srgbClr val="D13D6E"/>
      </a:hlink>
      <a:folHlink>
        <a:srgbClr val="6C9D92"/>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4023</TotalTime>
  <Words>1964</Words>
  <Application>Microsoft Office PowerPoint</Application>
  <PresentationFormat>Widescreen</PresentationFormat>
  <Paragraphs>156</Paragraphs>
  <Slides>42</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-apple-system</vt:lpstr>
      <vt:lpstr>Arial</vt:lpstr>
      <vt:lpstr>Arial Unicode MS</vt:lpstr>
      <vt:lpstr>Avenir Next LT Pro</vt:lpstr>
      <vt:lpstr>AvenirNext LT Pro Medium</vt:lpstr>
      <vt:lpstr>Calibri</vt:lpstr>
      <vt:lpstr>Helvetica Neue</vt:lpstr>
      <vt:lpstr>Sabon Next LT</vt:lpstr>
      <vt:lpstr>Wingdings</vt:lpstr>
      <vt:lpstr>DappledVTI</vt:lpstr>
      <vt:lpstr>arbres abattus pour raison sanitaires et essence de remplacement</vt:lpstr>
      <vt:lpstr>Sommaire</vt:lpstr>
      <vt:lpstr>Contexte</vt:lpstr>
      <vt:lpstr>1. Présentation générale du jeu de données</vt:lpstr>
      <vt:lpstr>1.1 Présentation du jeu de données brut</vt:lpstr>
      <vt:lpstr>1.2 Contenu du fichier</vt:lpstr>
      <vt:lpstr>1.3  Conclusion </vt:lpstr>
      <vt:lpstr>2. Nettoyage des données</vt:lpstr>
      <vt:lpstr>2.1. Analyse des doublons</vt:lpstr>
      <vt:lpstr>2.2. Analyse des données manquantes</vt:lpstr>
      <vt:lpstr>2.2. Analyse des données manquantes</vt:lpstr>
      <vt:lpstr>2.2. Analyse des données manquantes</vt:lpstr>
      <vt:lpstr>2.2. Analyse des données manquantes</vt:lpstr>
      <vt:lpstr>2.3. Analyse des données Uniques</vt:lpstr>
      <vt:lpstr>3. Analyse des données statistiques</vt:lpstr>
      <vt:lpstr>3.1.1 Analyse univariée</vt:lpstr>
      <vt:lpstr>3.1.2 Analyse univariée</vt:lpstr>
      <vt:lpstr>3.1.3 Analyse univariée</vt:lpstr>
      <vt:lpstr>3.1.4 Analyse univariée</vt:lpstr>
      <vt:lpstr>3.1.5 Analyse univariée</vt:lpstr>
      <vt:lpstr>3.1.6 Analyse univariée</vt:lpstr>
      <vt:lpstr>3.1.7 Analyse univariée</vt:lpstr>
      <vt:lpstr>3.1.8 Analyse univariée</vt:lpstr>
      <vt:lpstr>3.2.1 Analyse multivariée</vt:lpstr>
      <vt:lpstr>3.2 Analyse multivariée</vt:lpstr>
      <vt:lpstr>3.2 Analyse multivariée</vt:lpstr>
      <vt:lpstr>3.2 Analyse multivariée</vt:lpstr>
      <vt:lpstr>3.2 Analyse multivariée</vt:lpstr>
      <vt:lpstr>3.2 Analyse multivariée</vt:lpstr>
      <vt:lpstr>3.2 Analyse multivariée</vt:lpstr>
      <vt:lpstr>3.2 Analyse multivariée</vt:lpstr>
      <vt:lpstr>3.2 Analyse multivariée</vt:lpstr>
      <vt:lpstr>3.2 Analyse multivariée</vt:lpstr>
      <vt:lpstr>3.2 Analyse multivariée</vt:lpstr>
      <vt:lpstr>Conclusion</vt:lpstr>
      <vt:lpstr>Conclusion</vt:lpstr>
      <vt:lpstr>4.1 Analyse Géospatiale  </vt:lpstr>
      <vt:lpstr>4.2 Analyse Géospatiale </vt:lpstr>
      <vt:lpstr>DBSCAN Clustering</vt:lpstr>
      <vt:lpstr>DBSCAN Clustering</vt:lpstr>
      <vt:lpstr>5. Synthèse</vt:lpstr>
      <vt:lpstr>Merci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Végétalisons la ville (Paris)</dc:title>
  <dc:creator>Sebastien Tuc</dc:creator>
  <cp:lastModifiedBy>MOUSSAOUI KHOULOUD</cp:lastModifiedBy>
  <cp:revision>342</cp:revision>
  <dcterms:created xsi:type="dcterms:W3CDTF">2021-04-19T14:14:53Z</dcterms:created>
  <dcterms:modified xsi:type="dcterms:W3CDTF">2024-08-21T18:21:59Z</dcterms:modified>
</cp:coreProperties>
</file>